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257" r:id="rId4"/>
    <p:sldId id="258" r:id="rId5"/>
    <p:sldId id="303" r:id="rId6"/>
    <p:sldId id="304" r:id="rId7"/>
    <p:sldId id="259" r:id="rId8"/>
    <p:sldId id="260" r:id="rId9"/>
    <p:sldId id="307" r:id="rId10"/>
    <p:sldId id="305" r:id="rId11"/>
    <p:sldId id="275" r:id="rId12"/>
    <p:sldId id="276" r:id="rId13"/>
    <p:sldId id="306" r:id="rId14"/>
    <p:sldId id="277" r:id="rId15"/>
    <p:sldId id="269" r:id="rId16"/>
    <p:sldId id="294" r:id="rId17"/>
    <p:sldId id="295" r:id="rId18"/>
    <p:sldId id="264" r:id="rId19"/>
    <p:sldId id="265" r:id="rId20"/>
    <p:sldId id="263" r:id="rId21"/>
    <p:sldId id="266" r:id="rId22"/>
    <p:sldId id="296" r:id="rId23"/>
    <p:sldId id="262" r:id="rId24"/>
    <p:sldId id="261" r:id="rId25"/>
    <p:sldId id="267" r:id="rId26"/>
    <p:sldId id="297" r:id="rId27"/>
    <p:sldId id="281" r:id="rId28"/>
    <p:sldId id="268" r:id="rId29"/>
    <p:sldId id="299" r:id="rId30"/>
    <p:sldId id="298" r:id="rId31"/>
    <p:sldId id="300" r:id="rId32"/>
    <p:sldId id="280" r:id="rId33"/>
    <p:sldId id="309" r:id="rId34"/>
    <p:sldId id="293" r:id="rId35"/>
    <p:sldId id="310" r:id="rId36"/>
    <p:sldId id="270" r:id="rId37"/>
    <p:sldId id="273" r:id="rId38"/>
    <p:sldId id="272" r:id="rId39"/>
    <p:sldId id="271" r:id="rId40"/>
    <p:sldId id="292" r:id="rId41"/>
    <p:sldId id="31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39" autoAdjust="0"/>
    <p:restoredTop sz="94660"/>
  </p:normalViewPr>
  <p:slideViewPr>
    <p:cSldViewPr snapToGrid="0">
      <p:cViewPr varScale="1">
        <p:scale>
          <a:sx n="85" d="100"/>
          <a:sy n="85" d="100"/>
        </p:scale>
        <p:origin x="8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F5FC0C-8C3E-4BB6-9A8D-E565BE98C755}"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26BE9-B636-4E1A-9928-AB73F05C5298}" type="slidenum">
              <a:rPr lang="en-US" smtClean="0"/>
              <a:t>‹#›</a:t>
            </a:fld>
            <a:endParaRPr lang="en-US"/>
          </a:p>
        </p:txBody>
      </p:sp>
    </p:spTree>
    <p:extLst>
      <p:ext uri="{BB962C8B-B14F-4D97-AF65-F5344CB8AC3E}">
        <p14:creationId xmlns:p14="http://schemas.microsoft.com/office/powerpoint/2010/main" val="75097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5FC0C-8C3E-4BB6-9A8D-E565BE98C755}"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26BE9-B636-4E1A-9928-AB73F05C5298}" type="slidenum">
              <a:rPr lang="en-US" smtClean="0"/>
              <a:t>‹#›</a:t>
            </a:fld>
            <a:endParaRPr lang="en-US"/>
          </a:p>
        </p:txBody>
      </p:sp>
    </p:spTree>
    <p:extLst>
      <p:ext uri="{BB962C8B-B14F-4D97-AF65-F5344CB8AC3E}">
        <p14:creationId xmlns:p14="http://schemas.microsoft.com/office/powerpoint/2010/main" val="272257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5FC0C-8C3E-4BB6-9A8D-E565BE98C755}"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26BE9-B636-4E1A-9928-AB73F05C5298}" type="slidenum">
              <a:rPr lang="en-US" smtClean="0"/>
              <a:t>‹#›</a:t>
            </a:fld>
            <a:endParaRPr lang="en-US"/>
          </a:p>
        </p:txBody>
      </p:sp>
    </p:spTree>
    <p:extLst>
      <p:ext uri="{BB962C8B-B14F-4D97-AF65-F5344CB8AC3E}">
        <p14:creationId xmlns:p14="http://schemas.microsoft.com/office/powerpoint/2010/main" val="420293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5FC0C-8C3E-4BB6-9A8D-E565BE98C755}"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26BE9-B636-4E1A-9928-AB73F05C5298}" type="slidenum">
              <a:rPr lang="en-US" smtClean="0"/>
              <a:t>‹#›</a:t>
            </a:fld>
            <a:endParaRPr lang="en-US"/>
          </a:p>
        </p:txBody>
      </p:sp>
    </p:spTree>
    <p:extLst>
      <p:ext uri="{BB962C8B-B14F-4D97-AF65-F5344CB8AC3E}">
        <p14:creationId xmlns:p14="http://schemas.microsoft.com/office/powerpoint/2010/main" val="638306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5FC0C-8C3E-4BB6-9A8D-E565BE98C755}"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26BE9-B636-4E1A-9928-AB73F05C5298}" type="slidenum">
              <a:rPr lang="en-US" smtClean="0"/>
              <a:t>‹#›</a:t>
            </a:fld>
            <a:endParaRPr lang="en-US"/>
          </a:p>
        </p:txBody>
      </p:sp>
    </p:spTree>
    <p:extLst>
      <p:ext uri="{BB962C8B-B14F-4D97-AF65-F5344CB8AC3E}">
        <p14:creationId xmlns:p14="http://schemas.microsoft.com/office/powerpoint/2010/main" val="13861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F5FC0C-8C3E-4BB6-9A8D-E565BE98C755}"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26BE9-B636-4E1A-9928-AB73F05C5298}" type="slidenum">
              <a:rPr lang="en-US" smtClean="0"/>
              <a:t>‹#›</a:t>
            </a:fld>
            <a:endParaRPr lang="en-US"/>
          </a:p>
        </p:txBody>
      </p:sp>
    </p:spTree>
    <p:extLst>
      <p:ext uri="{BB962C8B-B14F-4D97-AF65-F5344CB8AC3E}">
        <p14:creationId xmlns:p14="http://schemas.microsoft.com/office/powerpoint/2010/main" val="200167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F5FC0C-8C3E-4BB6-9A8D-E565BE98C755}"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26BE9-B636-4E1A-9928-AB73F05C5298}" type="slidenum">
              <a:rPr lang="en-US" smtClean="0"/>
              <a:t>‹#›</a:t>
            </a:fld>
            <a:endParaRPr lang="en-US"/>
          </a:p>
        </p:txBody>
      </p:sp>
    </p:spTree>
    <p:extLst>
      <p:ext uri="{BB962C8B-B14F-4D97-AF65-F5344CB8AC3E}">
        <p14:creationId xmlns:p14="http://schemas.microsoft.com/office/powerpoint/2010/main" val="405120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F5FC0C-8C3E-4BB6-9A8D-E565BE98C755}"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26BE9-B636-4E1A-9928-AB73F05C5298}" type="slidenum">
              <a:rPr lang="en-US" smtClean="0"/>
              <a:t>‹#›</a:t>
            </a:fld>
            <a:endParaRPr lang="en-US"/>
          </a:p>
        </p:txBody>
      </p:sp>
    </p:spTree>
    <p:extLst>
      <p:ext uri="{BB962C8B-B14F-4D97-AF65-F5344CB8AC3E}">
        <p14:creationId xmlns:p14="http://schemas.microsoft.com/office/powerpoint/2010/main" val="2034316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5FC0C-8C3E-4BB6-9A8D-E565BE98C755}"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26BE9-B636-4E1A-9928-AB73F05C5298}" type="slidenum">
              <a:rPr lang="en-US" smtClean="0"/>
              <a:t>‹#›</a:t>
            </a:fld>
            <a:endParaRPr lang="en-US"/>
          </a:p>
        </p:txBody>
      </p:sp>
    </p:spTree>
    <p:extLst>
      <p:ext uri="{BB962C8B-B14F-4D97-AF65-F5344CB8AC3E}">
        <p14:creationId xmlns:p14="http://schemas.microsoft.com/office/powerpoint/2010/main" val="2363085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F5FC0C-8C3E-4BB6-9A8D-E565BE98C755}"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26BE9-B636-4E1A-9928-AB73F05C5298}" type="slidenum">
              <a:rPr lang="en-US" smtClean="0"/>
              <a:t>‹#›</a:t>
            </a:fld>
            <a:endParaRPr lang="en-US"/>
          </a:p>
        </p:txBody>
      </p:sp>
    </p:spTree>
    <p:extLst>
      <p:ext uri="{BB962C8B-B14F-4D97-AF65-F5344CB8AC3E}">
        <p14:creationId xmlns:p14="http://schemas.microsoft.com/office/powerpoint/2010/main" val="3186454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F5FC0C-8C3E-4BB6-9A8D-E565BE98C755}"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26BE9-B636-4E1A-9928-AB73F05C5298}" type="slidenum">
              <a:rPr lang="en-US" smtClean="0"/>
              <a:t>‹#›</a:t>
            </a:fld>
            <a:endParaRPr lang="en-US"/>
          </a:p>
        </p:txBody>
      </p:sp>
    </p:spTree>
    <p:extLst>
      <p:ext uri="{BB962C8B-B14F-4D97-AF65-F5344CB8AC3E}">
        <p14:creationId xmlns:p14="http://schemas.microsoft.com/office/powerpoint/2010/main" val="226157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1FF5FC0C-8C3E-4BB6-9A8D-E565BE98C755}" type="datetimeFigureOut">
              <a:rPr lang="en-US" smtClean="0"/>
              <a:pPr/>
              <a:t>1/21/2024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82826BE9-B636-4E1A-9928-AB73F05C5298}" type="slidenum">
              <a:rPr lang="en-US" smtClean="0"/>
              <a:pPr/>
              <a:t>‹#›</a:t>
            </a:fld>
            <a:endParaRPr lang="en-US" dirty="0"/>
          </a:p>
        </p:txBody>
      </p:sp>
    </p:spTree>
    <p:extLst>
      <p:ext uri="{BB962C8B-B14F-4D97-AF65-F5344CB8AC3E}">
        <p14:creationId xmlns:p14="http://schemas.microsoft.com/office/powerpoint/2010/main" val="2701731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42.png"/><Relationship Id="rId18" Type="http://schemas.openxmlformats.org/officeDocument/2006/relationships/image" Target="../media/image4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hyperlink" Target="https://www.facebook.com/100089352317503" TargetMode="External"/><Relationship Id="rId17" Type="http://schemas.openxmlformats.org/officeDocument/2006/relationships/image" Target="../media/image44.png"/><Relationship Id="rId2" Type="http://schemas.openxmlformats.org/officeDocument/2006/relationships/tags" Target="../tags/tag2.xml"/><Relationship Id="rId16" Type="http://schemas.openxmlformats.org/officeDocument/2006/relationships/hyperlink" Target="https://www.pinterest.com/ArtwithChristine/" TargetMode="External"/><Relationship Id="rId20" Type="http://schemas.openxmlformats.org/officeDocument/2006/relationships/image" Target="../media/image4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hyperlink" Target="https://www.allaboutarted.com/" TargetMode="External"/><Relationship Id="rId5" Type="http://schemas.openxmlformats.org/officeDocument/2006/relationships/tags" Target="../tags/tag5.xml"/><Relationship Id="rId15" Type="http://schemas.openxmlformats.org/officeDocument/2006/relationships/image" Target="../media/image43.png"/><Relationship Id="rId10" Type="http://schemas.openxmlformats.org/officeDocument/2006/relationships/image" Target="../media/image41.png"/><Relationship Id="rId19" Type="http://schemas.openxmlformats.org/officeDocument/2006/relationships/hyperlink" Target="mailto:christine@allaboutarted.com" TargetMode="External"/><Relationship Id="rId4" Type="http://schemas.openxmlformats.org/officeDocument/2006/relationships/tags" Target="../tags/tag4.xml"/><Relationship Id="rId9" Type="http://schemas.openxmlformats.org/officeDocument/2006/relationships/hyperlink" Target="https://www.teacherspayteachers.com/Store/All-About-Art-5336?utm_source=PowerPoint&amp;utm_campaign=PowerPoint" TargetMode="External"/><Relationship Id="rId14" Type="http://schemas.openxmlformats.org/officeDocument/2006/relationships/hyperlink" Target="https://www.instagram.com/allaboutart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landscape in which the starry night sky takes up two thirds of the picture. In the left foreground a dark pointed Cypress pine tree extends from the bottom to the top of the picture. To the left, village houses and a church with a tall steeple are clustered at the foot of a mountain range. The sky is deep blue. In the upper right is a yellow crescent moon surrounded by a halo of light. There are many bright stars large and small, each surrounded by intense swirling halos. Across the center of the sky the Milky Way is represented as a double swirling vortex."/>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06153" y="1335315"/>
            <a:ext cx="6979695" cy="55226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 y="11876"/>
            <a:ext cx="12191999" cy="1107996"/>
          </a:xfrm>
          <a:prstGeom prst="rect">
            <a:avLst/>
          </a:prstGeom>
          <a:noFill/>
        </p:spPr>
        <p:txBody>
          <a:bodyPr wrap="square" rtlCol="0">
            <a:spAutoFit/>
          </a:bodyPr>
          <a:lstStyle/>
          <a:p>
            <a:pPr algn="ctr"/>
            <a:r>
              <a:rPr lang="en-US" sz="6600" dirty="0">
                <a:latin typeface="Arial" panose="020B0604020202020204" pitchFamily="34" charset="0"/>
              </a:rPr>
              <a:t>Vincent van Gogh </a:t>
            </a:r>
            <a:r>
              <a:rPr lang="en-US" sz="4800" dirty="0">
                <a:latin typeface="Arial" panose="020B0604020202020204" pitchFamily="34" charset="0"/>
              </a:rPr>
              <a:t>(1853 – 1890)</a:t>
            </a:r>
          </a:p>
        </p:txBody>
      </p:sp>
    </p:spTree>
    <p:extLst>
      <p:ext uri="{BB962C8B-B14F-4D97-AF65-F5344CB8AC3E}">
        <p14:creationId xmlns:p14="http://schemas.microsoft.com/office/powerpoint/2010/main" val="725418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anks of the Seine in the spring - Vincent van Go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752"/>
            <a:ext cx="8348353" cy="68957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460128" y="5286890"/>
            <a:ext cx="3506088" cy="646331"/>
          </a:xfrm>
          <a:prstGeom prst="rect">
            <a:avLst/>
          </a:prstGeom>
        </p:spPr>
        <p:txBody>
          <a:bodyPr wrap="none">
            <a:spAutoFit/>
          </a:bodyPr>
          <a:lstStyle/>
          <a:p>
            <a:pPr fontAlgn="base"/>
            <a:r>
              <a:rPr lang="en-US" dirty="0">
                <a:latin typeface="Arial" panose="020B0604020202020204" pitchFamily="34" charset="0"/>
              </a:rPr>
              <a:t>Banks of the Seine in the spring,</a:t>
            </a:r>
          </a:p>
          <a:p>
            <a:pPr fontAlgn="base"/>
            <a:r>
              <a:rPr lang="en-US" b="0" i="0" dirty="0">
                <a:effectLst/>
                <a:latin typeface="Arial" panose="020B0604020202020204" pitchFamily="34" charset="0"/>
              </a:rPr>
              <a:t>1887</a:t>
            </a:r>
          </a:p>
        </p:txBody>
      </p:sp>
      <p:sp>
        <p:nvSpPr>
          <p:cNvPr id="5" name="TextBox 4">
            <a:extLst>
              <a:ext uri="{FF2B5EF4-FFF2-40B4-BE49-F238E27FC236}">
                <a16:creationId xmlns:a16="http://schemas.microsoft.com/office/drawing/2014/main" id="{C07A2B93-54F2-4FE4-AE5E-5B9AC5342A1E}"/>
              </a:ext>
            </a:extLst>
          </p:cNvPr>
          <p:cNvSpPr txBox="1"/>
          <p:nvPr/>
        </p:nvSpPr>
        <p:spPr>
          <a:xfrm>
            <a:off x="8460128" y="1106252"/>
            <a:ext cx="3547813" cy="2862322"/>
          </a:xfrm>
          <a:prstGeom prst="rect">
            <a:avLst/>
          </a:prstGeom>
          <a:noFill/>
        </p:spPr>
        <p:txBody>
          <a:bodyPr wrap="square">
            <a:spAutoFit/>
          </a:bodyPr>
          <a:lstStyle/>
          <a:p>
            <a:pPr algn="ctr"/>
            <a:r>
              <a:rPr lang="en-US" sz="2000" dirty="0">
                <a:latin typeface="Arial" panose="020B0604020202020204" pitchFamily="34" charset="0"/>
              </a:rPr>
              <a:t>The Impressionism movement was a major influence on van Gogh’s later work.  He mimicked the individual brushstrokes the Impressionists were known for and infused them with an even greater sense of movement.</a:t>
            </a:r>
          </a:p>
        </p:txBody>
      </p:sp>
    </p:spTree>
    <p:extLst>
      <p:ext uri="{BB962C8B-B14F-4D97-AF65-F5344CB8AC3E}">
        <p14:creationId xmlns:p14="http://schemas.microsoft.com/office/powerpoint/2010/main" val="3779870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lf Portrait - Vincent van Go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276" y="-8961"/>
            <a:ext cx="5271448" cy="68638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972035" y="3105835"/>
            <a:ext cx="1390124" cy="646331"/>
          </a:xfrm>
          <a:prstGeom prst="rect">
            <a:avLst/>
          </a:prstGeom>
        </p:spPr>
        <p:txBody>
          <a:bodyPr wrap="none">
            <a:spAutoFit/>
          </a:bodyPr>
          <a:lstStyle/>
          <a:p>
            <a:pPr fontAlgn="base"/>
            <a:r>
              <a:rPr lang="en-US" dirty="0">
                <a:latin typeface="Arial" panose="020B0604020202020204" pitchFamily="34" charset="0"/>
              </a:rPr>
              <a:t>Self Portrait</a:t>
            </a:r>
          </a:p>
          <a:p>
            <a:pPr fontAlgn="base"/>
            <a:r>
              <a:rPr lang="en-US" b="0" i="0" dirty="0">
                <a:effectLst/>
                <a:latin typeface="Arial" panose="020B0604020202020204" pitchFamily="34" charset="0"/>
              </a:rPr>
              <a:t>1887</a:t>
            </a:r>
          </a:p>
        </p:txBody>
      </p:sp>
    </p:spTree>
    <p:extLst>
      <p:ext uri="{BB962C8B-B14F-4D97-AF65-F5344CB8AC3E}">
        <p14:creationId xmlns:p14="http://schemas.microsoft.com/office/powerpoint/2010/main" val="1547263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elf-portrait - Vincent van Go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558" y="0"/>
            <a:ext cx="478688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637440" y="3105834"/>
            <a:ext cx="1377300" cy="646331"/>
          </a:xfrm>
          <a:prstGeom prst="rect">
            <a:avLst/>
          </a:prstGeom>
        </p:spPr>
        <p:txBody>
          <a:bodyPr wrap="none">
            <a:spAutoFit/>
          </a:bodyPr>
          <a:lstStyle/>
          <a:p>
            <a:pPr fontAlgn="base"/>
            <a:r>
              <a:rPr lang="en-US" dirty="0">
                <a:latin typeface="Arial" panose="020B0604020202020204" pitchFamily="34" charset="0"/>
              </a:rPr>
              <a:t>Self-portrait</a:t>
            </a:r>
          </a:p>
          <a:p>
            <a:pPr fontAlgn="base"/>
            <a:r>
              <a:rPr lang="en-US" b="0" i="0" dirty="0">
                <a:effectLst/>
                <a:latin typeface="Arial" panose="020B0604020202020204" pitchFamily="34" charset="0"/>
              </a:rPr>
              <a:t>1887</a:t>
            </a:r>
          </a:p>
        </p:txBody>
      </p:sp>
    </p:spTree>
    <p:extLst>
      <p:ext uri="{BB962C8B-B14F-4D97-AF65-F5344CB8AC3E}">
        <p14:creationId xmlns:p14="http://schemas.microsoft.com/office/powerpoint/2010/main" val="2844480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ritillaries in a Copper Vase - Vincent van Go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220" y="0"/>
            <a:ext cx="562356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976471" y="3105834"/>
            <a:ext cx="3001656" cy="646331"/>
          </a:xfrm>
          <a:prstGeom prst="rect">
            <a:avLst/>
          </a:prstGeom>
        </p:spPr>
        <p:txBody>
          <a:bodyPr wrap="none">
            <a:spAutoFit/>
          </a:bodyPr>
          <a:lstStyle/>
          <a:p>
            <a:pPr fontAlgn="base"/>
            <a:r>
              <a:rPr lang="en-US" dirty="0">
                <a:latin typeface="Arial" panose="020B0604020202020204" pitchFamily="34" charset="0"/>
              </a:rPr>
              <a:t>Fritillaries in a Copper Vase</a:t>
            </a:r>
          </a:p>
          <a:p>
            <a:pPr fontAlgn="base"/>
            <a:r>
              <a:rPr lang="en-US" b="0" i="0" dirty="0">
                <a:effectLst/>
                <a:latin typeface="Arial" panose="020B0604020202020204" pitchFamily="34" charset="0"/>
              </a:rPr>
              <a:t>1887</a:t>
            </a:r>
          </a:p>
        </p:txBody>
      </p:sp>
    </p:spTree>
    <p:extLst>
      <p:ext uri="{BB962C8B-B14F-4D97-AF65-F5344CB8AC3E}">
        <p14:creationId xmlns:p14="http://schemas.microsoft.com/office/powerpoint/2010/main" val="111301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Orchard in Blossom  - Vincent van Go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775865" cy="68627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23182" y="3105835"/>
            <a:ext cx="2210862" cy="646331"/>
          </a:xfrm>
          <a:prstGeom prst="rect">
            <a:avLst/>
          </a:prstGeom>
        </p:spPr>
        <p:txBody>
          <a:bodyPr wrap="none">
            <a:spAutoFit/>
          </a:bodyPr>
          <a:lstStyle/>
          <a:p>
            <a:pPr fontAlgn="base"/>
            <a:r>
              <a:rPr lang="en-US" dirty="0">
                <a:latin typeface="Arial" panose="020B0604020202020204" pitchFamily="34" charset="0"/>
              </a:rPr>
              <a:t>Orchard in Blossom</a:t>
            </a:r>
          </a:p>
          <a:p>
            <a:pPr fontAlgn="base"/>
            <a:r>
              <a:rPr lang="en-US" b="0" i="0" dirty="0">
                <a:effectLst/>
                <a:latin typeface="Arial" panose="020B0604020202020204" pitchFamily="34" charset="0"/>
              </a:rPr>
              <a:t>1888</a:t>
            </a:r>
          </a:p>
        </p:txBody>
      </p:sp>
    </p:spTree>
    <p:extLst>
      <p:ext uri="{BB962C8B-B14F-4D97-AF65-F5344CB8AC3E}">
        <p14:creationId xmlns:p14="http://schemas.microsoft.com/office/powerpoint/2010/main" val="4156280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 man is scattering seeds in a ploughed field. The figure is represented as small, and is set in the upper right and walking out of the picture. He carries a bag of seed over one shoulder. The ploughed soil is grey, and behind it rises standing crop, and in the left distance, a farmhouse. In the center of the horizon is a giant yellow rising sun surrounded by emanating yellow rays. A path leads into the picture, and birds are swooping d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2641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32203" y="3244334"/>
            <a:ext cx="1941557" cy="369332"/>
          </a:xfrm>
          <a:prstGeom prst="rect">
            <a:avLst/>
          </a:prstGeom>
        </p:spPr>
        <p:txBody>
          <a:bodyPr wrap="none">
            <a:spAutoFit/>
          </a:bodyPr>
          <a:lstStyle/>
          <a:p>
            <a:r>
              <a:rPr lang="en-US" i="1" dirty="0">
                <a:solidFill>
                  <a:srgbClr val="333333"/>
                </a:solidFill>
                <a:latin typeface="Arial" panose="020B0604020202020204" pitchFamily="34" charset="0"/>
              </a:rPr>
              <a:t>The Sower</a:t>
            </a:r>
            <a:r>
              <a:rPr lang="en-US" dirty="0">
                <a:solidFill>
                  <a:srgbClr val="333333"/>
                </a:solidFill>
                <a:latin typeface="Arial" panose="020B0604020202020204" pitchFamily="34" charset="0"/>
              </a:rPr>
              <a:t>, 1888</a:t>
            </a:r>
            <a:endParaRPr lang="en-US" dirty="0">
              <a:latin typeface="Arial" panose="020B0604020202020204" pitchFamily="34" charset="0"/>
            </a:endParaRPr>
          </a:p>
        </p:txBody>
      </p:sp>
    </p:spTree>
    <p:extLst>
      <p:ext uri="{BB962C8B-B14F-4D97-AF65-F5344CB8AC3E}">
        <p14:creationId xmlns:p14="http://schemas.microsoft.com/office/powerpoint/2010/main" val="1372732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elf Portrait as an Artist - Vincent van Go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840" y="-41363"/>
            <a:ext cx="5188321" cy="68993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938741" y="3105835"/>
            <a:ext cx="2595647" cy="646331"/>
          </a:xfrm>
          <a:prstGeom prst="rect">
            <a:avLst/>
          </a:prstGeom>
        </p:spPr>
        <p:txBody>
          <a:bodyPr wrap="none">
            <a:spAutoFit/>
          </a:bodyPr>
          <a:lstStyle/>
          <a:p>
            <a:pPr fontAlgn="base"/>
            <a:r>
              <a:rPr lang="en-US" dirty="0">
                <a:latin typeface="Arial" panose="020B0604020202020204" pitchFamily="34" charset="0"/>
              </a:rPr>
              <a:t>Self Portrait as an Artist</a:t>
            </a:r>
          </a:p>
          <a:p>
            <a:pPr fontAlgn="base"/>
            <a:r>
              <a:rPr lang="en-US" b="0" i="0" dirty="0">
                <a:effectLst/>
                <a:latin typeface="Arial" panose="020B0604020202020204" pitchFamily="34" charset="0"/>
              </a:rPr>
              <a:t>1888</a:t>
            </a:r>
          </a:p>
        </p:txBody>
      </p:sp>
    </p:spTree>
    <p:extLst>
      <p:ext uri="{BB962C8B-B14F-4D97-AF65-F5344CB8AC3E}">
        <p14:creationId xmlns:p14="http://schemas.microsoft.com/office/powerpoint/2010/main" val="3236413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till Life - Vase with Fifteen Sunflowers - Vincent van Go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588" y="-1"/>
            <a:ext cx="5413952" cy="68704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97540" y="5933164"/>
            <a:ext cx="4155818" cy="646331"/>
          </a:xfrm>
          <a:prstGeom prst="rect">
            <a:avLst/>
          </a:prstGeom>
        </p:spPr>
        <p:txBody>
          <a:bodyPr wrap="none">
            <a:spAutoFit/>
          </a:bodyPr>
          <a:lstStyle/>
          <a:p>
            <a:pPr fontAlgn="base"/>
            <a:r>
              <a:rPr lang="en-US" dirty="0">
                <a:latin typeface="Arial" panose="020B0604020202020204" pitchFamily="34" charset="0"/>
              </a:rPr>
              <a:t>Still Life - Vase with Fifteen Sunflowers</a:t>
            </a:r>
          </a:p>
          <a:p>
            <a:pPr fontAlgn="base"/>
            <a:r>
              <a:rPr lang="en-US" b="0" i="0" dirty="0">
                <a:effectLst/>
                <a:latin typeface="Arial" panose="020B0604020202020204" pitchFamily="34" charset="0"/>
              </a:rPr>
              <a:t>1888</a:t>
            </a:r>
          </a:p>
        </p:txBody>
      </p:sp>
      <p:sp>
        <p:nvSpPr>
          <p:cNvPr id="3" name="TextBox 2">
            <a:extLst>
              <a:ext uri="{FF2B5EF4-FFF2-40B4-BE49-F238E27FC236}">
                <a16:creationId xmlns:a16="http://schemas.microsoft.com/office/drawing/2014/main" id="{63D5452A-BAAE-4184-B83B-9AB6A90A11E9}"/>
              </a:ext>
            </a:extLst>
          </p:cNvPr>
          <p:cNvSpPr txBox="1"/>
          <p:nvPr/>
        </p:nvSpPr>
        <p:spPr>
          <a:xfrm>
            <a:off x="8077200" y="1528810"/>
            <a:ext cx="3361766" cy="1938992"/>
          </a:xfrm>
          <a:prstGeom prst="rect">
            <a:avLst/>
          </a:prstGeom>
          <a:noFill/>
        </p:spPr>
        <p:txBody>
          <a:bodyPr wrap="square" rtlCol="0">
            <a:spAutoFit/>
          </a:bodyPr>
          <a:lstStyle/>
          <a:p>
            <a:pPr algn="ctr"/>
            <a:r>
              <a:rPr lang="en-US" sz="2000" dirty="0">
                <a:latin typeface="Arial" panose="020B0604020202020204" pitchFamily="34" charset="0"/>
              </a:rPr>
              <a:t>Flowers, especially sunflowers and lilacs, were a favorite subject of van Gogh’s.  He tried to capture each sunflower at a different angle.</a:t>
            </a:r>
          </a:p>
        </p:txBody>
      </p:sp>
    </p:spTree>
    <p:extLst>
      <p:ext uri="{BB962C8B-B14F-4D97-AF65-F5344CB8AC3E}">
        <p14:creationId xmlns:p14="http://schemas.microsoft.com/office/powerpoint/2010/main" val="1743152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vase on a table with about a dozen flowers of varying shades of yellow, tan and beige; a few at the top have darker centers and one on the left is gree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11887" y="0"/>
            <a:ext cx="5486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98287" y="3105835"/>
            <a:ext cx="4206536" cy="646331"/>
          </a:xfrm>
          <a:prstGeom prst="rect">
            <a:avLst/>
          </a:prstGeom>
        </p:spPr>
        <p:txBody>
          <a:bodyPr wrap="none">
            <a:spAutoFit/>
          </a:bodyPr>
          <a:lstStyle/>
          <a:p>
            <a:r>
              <a:rPr lang="en-US" i="1" dirty="0">
                <a:latin typeface="Arial" panose="020B0604020202020204" pitchFamily="34" charset="0"/>
              </a:rPr>
              <a:t>Still Life: Vase with Twelve Sunflowers</a:t>
            </a:r>
            <a:r>
              <a:rPr lang="en-US" dirty="0">
                <a:latin typeface="Arial" panose="020B0604020202020204" pitchFamily="34" charset="0"/>
              </a:rPr>
              <a:t>, </a:t>
            </a:r>
          </a:p>
          <a:p>
            <a:r>
              <a:rPr lang="en-US" dirty="0">
                <a:solidFill>
                  <a:srgbClr val="333333"/>
                </a:solidFill>
                <a:latin typeface="Arial" panose="020B0604020202020204" pitchFamily="34" charset="0"/>
              </a:rPr>
              <a:t>August 1888</a:t>
            </a:r>
            <a:endParaRPr lang="en-US" dirty="0">
              <a:latin typeface="Arial" panose="020B0604020202020204" pitchFamily="34" charset="0"/>
            </a:endParaRPr>
          </a:p>
        </p:txBody>
      </p:sp>
    </p:spTree>
    <p:extLst>
      <p:ext uri="{BB962C8B-B14F-4D97-AF65-F5344CB8AC3E}">
        <p14:creationId xmlns:p14="http://schemas.microsoft.com/office/powerpoint/2010/main" val="3837179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n outdoor cafe with tables and chairs to the left of an adjacent a streetway beneath an awning and under a nighttime sky with yellow stars in a dark sky; people are present in the background of both the cafe and street but not the foreground; dark buildings line the right side of the streetway."/>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76904" y="0"/>
            <a:ext cx="5465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542806" y="2967335"/>
            <a:ext cx="3332519" cy="923330"/>
          </a:xfrm>
          <a:prstGeom prst="rect">
            <a:avLst/>
          </a:prstGeom>
        </p:spPr>
        <p:txBody>
          <a:bodyPr wrap="square">
            <a:spAutoFit/>
          </a:bodyPr>
          <a:lstStyle/>
          <a:p>
            <a:r>
              <a:rPr lang="en-US" dirty="0">
                <a:latin typeface="Arial" panose="020B0604020202020204" pitchFamily="34" charset="0"/>
              </a:rPr>
              <a:t>The Café Terrace on the Place du Forum, Arles, at Night, </a:t>
            </a:r>
            <a:r>
              <a:rPr lang="en-US" dirty="0">
                <a:solidFill>
                  <a:srgbClr val="333333"/>
                </a:solidFill>
                <a:latin typeface="Arial" panose="020B0604020202020204" pitchFamily="34" charset="0"/>
              </a:rPr>
              <a:t>September 1888</a:t>
            </a:r>
            <a:endParaRPr lang="en-US" dirty="0">
              <a:latin typeface="Arial" panose="020B0604020202020204" pitchFamily="34" charset="0"/>
            </a:endParaRPr>
          </a:p>
        </p:txBody>
      </p:sp>
    </p:spTree>
    <p:extLst>
      <p:ext uri="{BB962C8B-B14F-4D97-AF65-F5344CB8AC3E}">
        <p14:creationId xmlns:p14="http://schemas.microsoft.com/office/powerpoint/2010/main" val="2672780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6677" y="1812075"/>
            <a:ext cx="6685771" cy="4093428"/>
          </a:xfrm>
          <a:prstGeom prst="rect">
            <a:avLst/>
          </a:prstGeom>
          <a:noFill/>
        </p:spPr>
        <p:txBody>
          <a:bodyPr wrap="square" rtlCol="0">
            <a:spAutoFit/>
          </a:bodyPr>
          <a:lstStyle/>
          <a:p>
            <a:pPr algn="ctr"/>
            <a:r>
              <a:rPr lang="en-US" sz="2000" dirty="0">
                <a:latin typeface="Arial" panose="020B0604020202020204" pitchFamily="34" charset="0"/>
              </a:rPr>
              <a:t>Vincent van Gogh was a post-impressionist painter from the Netherlands.  He was inspired by the colors and the thick brushstrokes he saw in Impressionist paintings.  Some of his compositions were also inspired by Japanese printmakers like Hiroshige and Hokusai.  </a:t>
            </a:r>
          </a:p>
          <a:p>
            <a:pPr algn="ctr"/>
            <a:endParaRPr lang="en-US" sz="2000" dirty="0">
              <a:latin typeface="Arial" panose="020B0604020202020204" pitchFamily="34" charset="0"/>
            </a:endParaRPr>
          </a:p>
          <a:p>
            <a:pPr algn="ctr"/>
            <a:r>
              <a:rPr lang="en-US" sz="2000" dirty="0">
                <a:latin typeface="Arial" panose="020B0604020202020204" pitchFamily="34" charset="0"/>
              </a:rPr>
              <a:t>Vincent van Gogh created hundreds of paintings during his lifetime.  Many of his paintings are known for their expressive brushstrokes and their sense of movement.  His work has influenced many other artists, most notably the Expressionist artists.  Although he had difficulties selling his paintings during his lifetime, today his paintings are among the most expensive paintings in the world.</a:t>
            </a:r>
          </a:p>
        </p:txBody>
      </p:sp>
      <p:pic>
        <p:nvPicPr>
          <p:cNvPr id="20482" name="Picture 2" descr="Self-Portrait - Vincent van Gogh"/>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10500" y="1541644"/>
            <a:ext cx="4381500" cy="53044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40E6CA5-4629-59E0-8957-CF6B93A110AA}"/>
              </a:ext>
            </a:extLst>
          </p:cNvPr>
          <p:cNvSpPr txBox="1"/>
          <p:nvPr/>
        </p:nvSpPr>
        <p:spPr>
          <a:xfrm>
            <a:off x="1" y="11876"/>
            <a:ext cx="12191999" cy="1107996"/>
          </a:xfrm>
          <a:prstGeom prst="rect">
            <a:avLst/>
          </a:prstGeom>
          <a:noFill/>
        </p:spPr>
        <p:txBody>
          <a:bodyPr wrap="square" rtlCol="0">
            <a:spAutoFit/>
          </a:bodyPr>
          <a:lstStyle/>
          <a:p>
            <a:pPr algn="ctr"/>
            <a:r>
              <a:rPr lang="en-US" sz="6600" dirty="0">
                <a:latin typeface="Arial" panose="020B0604020202020204" pitchFamily="34" charset="0"/>
              </a:rPr>
              <a:t>Vincent van Gogh </a:t>
            </a:r>
            <a:r>
              <a:rPr lang="en-US" sz="4800" dirty="0">
                <a:latin typeface="Arial" panose="020B0604020202020204" pitchFamily="34" charset="0"/>
              </a:rPr>
              <a:t>(1853 – 1890)</a:t>
            </a:r>
          </a:p>
        </p:txBody>
      </p:sp>
    </p:spTree>
    <p:extLst>
      <p:ext uri="{BB962C8B-B14F-4D97-AF65-F5344CB8AC3E}">
        <p14:creationId xmlns:p14="http://schemas.microsoft.com/office/powerpoint/2010/main" val="245082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atrons are present at a sparsely attended venue with half full seating tables along the right and left walls, while the back wall has a taller piece of furniture with bottles atop it next to a doorway and in the center of the room is a large piece of furniture that may be a billiards table. Bright lanterns hang from the ceiling and one person is 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87906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39826" y="3244334"/>
            <a:ext cx="2377574" cy="369332"/>
          </a:xfrm>
          <a:prstGeom prst="rect">
            <a:avLst/>
          </a:prstGeom>
        </p:spPr>
        <p:txBody>
          <a:bodyPr wrap="none">
            <a:spAutoFit/>
          </a:bodyPr>
          <a:lstStyle/>
          <a:p>
            <a:r>
              <a:rPr lang="en-US" dirty="0">
                <a:latin typeface="Arial" panose="020B0604020202020204" pitchFamily="34" charset="0"/>
              </a:rPr>
              <a:t>The Night Café</a:t>
            </a:r>
            <a:r>
              <a:rPr lang="en-US" dirty="0">
                <a:solidFill>
                  <a:srgbClr val="333333"/>
                </a:solidFill>
                <a:latin typeface="Arial" panose="020B0604020202020204" pitchFamily="34" charset="0"/>
              </a:rPr>
              <a:t>, 1888</a:t>
            </a:r>
            <a:endParaRPr lang="en-US" dirty="0">
              <a:latin typeface="Arial" panose="020B0604020202020204" pitchFamily="34" charset="0"/>
            </a:endParaRPr>
          </a:p>
        </p:txBody>
      </p:sp>
    </p:spTree>
    <p:extLst>
      <p:ext uri="{BB962C8B-B14F-4D97-AF65-F5344CB8AC3E}">
        <p14:creationId xmlns:p14="http://schemas.microsoft.com/office/powerpoint/2010/main" val="826095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long-bearded man with a blue uniform and hat is seated in a chair facing forward with his right arm on the chair's arm and left arm on a table and with a pastel blue backgroun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44989" y="0"/>
            <a:ext cx="5508954" cy="68861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08322" y="3244334"/>
            <a:ext cx="4864925" cy="369332"/>
          </a:xfrm>
          <a:prstGeom prst="rect">
            <a:avLst/>
          </a:prstGeom>
        </p:spPr>
        <p:txBody>
          <a:bodyPr wrap="square">
            <a:spAutoFit/>
          </a:bodyPr>
          <a:lstStyle/>
          <a:p>
            <a:r>
              <a:rPr lang="en-US" dirty="0">
                <a:latin typeface="Arial" panose="020B0604020202020204" pitchFamily="34" charset="0"/>
              </a:rPr>
              <a:t>Joseph </a:t>
            </a:r>
            <a:r>
              <a:rPr lang="en-US" dirty="0" err="1">
                <a:latin typeface="Arial" panose="020B0604020202020204" pitchFamily="34" charset="0"/>
              </a:rPr>
              <a:t>Roulin</a:t>
            </a:r>
            <a:r>
              <a:rPr lang="en-US" dirty="0">
                <a:latin typeface="Arial" panose="020B0604020202020204" pitchFamily="34" charset="0"/>
              </a:rPr>
              <a:t> (The Postman), 1888</a:t>
            </a:r>
          </a:p>
        </p:txBody>
      </p:sp>
    </p:spTree>
    <p:extLst>
      <p:ext uri="{BB962C8B-B14F-4D97-AF65-F5344CB8AC3E}">
        <p14:creationId xmlns:p14="http://schemas.microsoft.com/office/powerpoint/2010/main" val="2905924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7144" y="6390447"/>
            <a:ext cx="4147289" cy="369332"/>
          </a:xfrm>
          <a:prstGeom prst="rect">
            <a:avLst/>
          </a:prstGeom>
        </p:spPr>
        <p:txBody>
          <a:bodyPr wrap="none">
            <a:spAutoFit/>
          </a:bodyPr>
          <a:lstStyle/>
          <a:p>
            <a:pPr fontAlgn="base"/>
            <a:r>
              <a:rPr lang="en-US" dirty="0">
                <a:solidFill>
                  <a:srgbClr val="4D4D4D"/>
                </a:solidFill>
                <a:latin typeface="Arial" panose="020B0604020202020204" pitchFamily="34" charset="0"/>
              </a:rPr>
              <a:t>The Starry Night over the Rhone, </a:t>
            </a:r>
            <a:r>
              <a:rPr lang="en-US" b="0" i="0" dirty="0">
                <a:solidFill>
                  <a:srgbClr val="4D4D4D"/>
                </a:solidFill>
                <a:effectLst/>
                <a:latin typeface="Arial" panose="020B0604020202020204" pitchFamily="34" charset="0"/>
              </a:rPr>
              <a:t>1888</a:t>
            </a:r>
          </a:p>
        </p:txBody>
      </p:sp>
      <p:pic>
        <p:nvPicPr>
          <p:cNvPr id="14338" name="Picture 2" descr="The Starry Night - Vincent van Go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158" y="0"/>
            <a:ext cx="9595262" cy="639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472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thumb/f/fb/Van_Gogh_-_Das_gelbe_Haus_%28Vincents_Haus%292.jpeg/800px-Van_Gogh_-_Das_gelbe_Haus_%28Vincents_Haus%29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80862" cy="68470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781111" y="5892531"/>
            <a:ext cx="2672848" cy="369332"/>
          </a:xfrm>
          <a:prstGeom prst="rect">
            <a:avLst/>
          </a:prstGeom>
        </p:spPr>
        <p:txBody>
          <a:bodyPr wrap="none">
            <a:spAutoFit/>
          </a:bodyPr>
          <a:lstStyle/>
          <a:p>
            <a:r>
              <a:rPr lang="en-US" dirty="0">
                <a:latin typeface="Arial" panose="020B0604020202020204" pitchFamily="34" charset="0"/>
              </a:rPr>
              <a:t>The Yellow House</a:t>
            </a:r>
            <a:r>
              <a:rPr lang="en-US" dirty="0">
                <a:solidFill>
                  <a:srgbClr val="333333"/>
                </a:solidFill>
                <a:latin typeface="Arial" panose="020B0604020202020204" pitchFamily="34" charset="0"/>
              </a:rPr>
              <a:t>, 1888</a:t>
            </a:r>
            <a:endParaRPr lang="en-US" dirty="0">
              <a:latin typeface="Arial" panose="020B0604020202020204" pitchFamily="34" charset="0"/>
            </a:endParaRPr>
          </a:p>
        </p:txBody>
      </p:sp>
      <p:sp>
        <p:nvSpPr>
          <p:cNvPr id="4" name="Rectangle 3">
            <a:extLst>
              <a:ext uri="{FF2B5EF4-FFF2-40B4-BE49-F238E27FC236}">
                <a16:creationId xmlns:a16="http://schemas.microsoft.com/office/drawing/2014/main" id="{8FD82FD7-C288-4916-979A-34FA408E1452}"/>
              </a:ext>
            </a:extLst>
          </p:cNvPr>
          <p:cNvSpPr/>
          <p:nvPr/>
        </p:nvSpPr>
        <p:spPr>
          <a:xfrm>
            <a:off x="8680863" y="940073"/>
            <a:ext cx="3511137" cy="2862322"/>
          </a:xfrm>
          <a:prstGeom prst="rect">
            <a:avLst/>
          </a:prstGeom>
        </p:spPr>
        <p:txBody>
          <a:bodyPr wrap="square">
            <a:spAutoFit/>
          </a:bodyPr>
          <a:lstStyle/>
          <a:p>
            <a:pPr algn="ctr"/>
            <a:r>
              <a:rPr lang="en-US" sz="2000" dirty="0">
                <a:latin typeface="Arial" panose="020B0604020202020204" pitchFamily="34" charset="0"/>
              </a:rPr>
              <a:t>In 1888, Vincent moved to Arles, a town in southern France. His friend, artist Paul Gauguin, came to visit him there.  They did not get along during this visit, as Vincent often acted irrationally, and so Gauguin went back to Paris. </a:t>
            </a:r>
          </a:p>
        </p:txBody>
      </p:sp>
    </p:spTree>
    <p:extLst>
      <p:ext uri="{BB962C8B-B14F-4D97-AF65-F5344CB8AC3E}">
        <p14:creationId xmlns:p14="http://schemas.microsoft.com/office/powerpoint/2010/main" val="4062741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narrow bedroom with wooden floor, green walls, a large bed to the right, a 2 straw chairs to the left, and a small table, a mirror and a shuttered window on the back wall. Hanging over the bed are several small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76681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931331" y="3244334"/>
            <a:ext cx="2582823" cy="369332"/>
          </a:xfrm>
          <a:prstGeom prst="rect">
            <a:avLst/>
          </a:prstGeom>
        </p:spPr>
        <p:txBody>
          <a:bodyPr wrap="none">
            <a:spAutoFit/>
          </a:bodyPr>
          <a:lstStyle/>
          <a:p>
            <a:r>
              <a:rPr lang="en-US" dirty="0">
                <a:latin typeface="Arial" panose="020B0604020202020204" pitchFamily="34" charset="0"/>
              </a:rPr>
              <a:t>Bedroom in Arles</a:t>
            </a:r>
            <a:r>
              <a:rPr lang="en-US" dirty="0">
                <a:solidFill>
                  <a:srgbClr val="333333"/>
                </a:solidFill>
                <a:latin typeface="Arial" panose="020B0604020202020204" pitchFamily="34" charset="0"/>
              </a:rPr>
              <a:t>, 1888</a:t>
            </a:r>
            <a:endParaRPr lang="en-US" dirty="0">
              <a:latin typeface="Arial" panose="020B0604020202020204" pitchFamily="34" charset="0"/>
            </a:endParaRPr>
          </a:p>
        </p:txBody>
      </p:sp>
    </p:spTree>
    <p:extLst>
      <p:ext uri="{BB962C8B-B14F-4D97-AF65-F5344CB8AC3E}">
        <p14:creationId xmlns:p14="http://schemas.microsoft.com/office/powerpoint/2010/main" val="3617273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 chair with a pipe and a heaping of tobacco in it on a tiled floor with a box in the background that reads &quot;Vincent&quot; and two walls meeting in a corner behind the chai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20637" y="-4031"/>
            <a:ext cx="5342700" cy="68620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437300" y="4077470"/>
            <a:ext cx="2608984" cy="369332"/>
          </a:xfrm>
          <a:prstGeom prst="rect">
            <a:avLst/>
          </a:prstGeom>
        </p:spPr>
        <p:txBody>
          <a:bodyPr wrap="none">
            <a:spAutoFit/>
          </a:bodyPr>
          <a:lstStyle/>
          <a:p>
            <a:r>
              <a:rPr lang="en-US" dirty="0">
                <a:solidFill>
                  <a:srgbClr val="333333"/>
                </a:solidFill>
                <a:latin typeface="Arial" panose="020B0604020202020204" pitchFamily="34" charset="0"/>
              </a:rPr>
              <a:t>Van Gogh's Chair, 1888</a:t>
            </a:r>
            <a:endParaRPr lang="en-US" dirty="0">
              <a:latin typeface="Arial" panose="020B0604020202020204" pitchFamily="34" charset="0"/>
            </a:endParaRPr>
          </a:p>
        </p:txBody>
      </p:sp>
    </p:spTree>
    <p:extLst>
      <p:ext uri="{BB962C8B-B14F-4D97-AF65-F5344CB8AC3E}">
        <p14:creationId xmlns:p14="http://schemas.microsoft.com/office/powerpoint/2010/main" val="2153268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reen Wheat Field with Cypress - Vincent van Go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5112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613875" y="5911788"/>
            <a:ext cx="3506088" cy="646331"/>
          </a:xfrm>
          <a:prstGeom prst="rect">
            <a:avLst/>
          </a:prstGeom>
        </p:spPr>
        <p:txBody>
          <a:bodyPr wrap="none">
            <a:spAutoFit/>
          </a:bodyPr>
          <a:lstStyle/>
          <a:p>
            <a:pPr fontAlgn="base"/>
            <a:r>
              <a:rPr lang="en-US" dirty="0">
                <a:latin typeface="Arial" panose="020B0604020202020204" pitchFamily="34" charset="0"/>
              </a:rPr>
              <a:t>Green Wheat Field with Cypress</a:t>
            </a:r>
          </a:p>
          <a:p>
            <a:pPr fontAlgn="base"/>
            <a:r>
              <a:rPr lang="en-US" b="0" i="0" dirty="0">
                <a:effectLst/>
                <a:latin typeface="Arial" panose="020B0604020202020204" pitchFamily="34" charset="0"/>
              </a:rPr>
              <a:t>1889</a:t>
            </a:r>
          </a:p>
        </p:txBody>
      </p:sp>
      <p:sp>
        <p:nvSpPr>
          <p:cNvPr id="5" name="TextBox 4">
            <a:extLst>
              <a:ext uri="{FF2B5EF4-FFF2-40B4-BE49-F238E27FC236}">
                <a16:creationId xmlns:a16="http://schemas.microsoft.com/office/drawing/2014/main" id="{4A70A31D-EEFE-45EF-9050-CD33A3D5E59A}"/>
              </a:ext>
            </a:extLst>
          </p:cNvPr>
          <p:cNvSpPr txBox="1"/>
          <p:nvPr/>
        </p:nvSpPr>
        <p:spPr>
          <a:xfrm>
            <a:off x="8628519" y="681405"/>
            <a:ext cx="3518657" cy="3693319"/>
          </a:xfrm>
          <a:prstGeom prst="rect">
            <a:avLst/>
          </a:prstGeom>
          <a:noFill/>
        </p:spPr>
        <p:txBody>
          <a:bodyPr wrap="square">
            <a:spAutoFit/>
          </a:bodyPr>
          <a:lstStyle/>
          <a:p>
            <a:pPr algn="ctr"/>
            <a:r>
              <a:rPr lang="en-US" sz="1800" dirty="0">
                <a:latin typeface="Arial" panose="020B0604020202020204" pitchFamily="34" charset="0"/>
              </a:rPr>
              <a:t>Vincent struggled with his </a:t>
            </a:r>
          </a:p>
          <a:p>
            <a:pPr algn="ctr"/>
            <a:r>
              <a:rPr lang="en-US" sz="1800" dirty="0">
                <a:latin typeface="Arial" panose="020B0604020202020204" pitchFamily="34" charset="0"/>
              </a:rPr>
              <a:t>mental health for much of his life.  </a:t>
            </a:r>
          </a:p>
          <a:p>
            <a:pPr algn="ctr"/>
            <a:r>
              <a:rPr lang="en-US" sz="1800" dirty="0">
                <a:latin typeface="Arial" panose="020B0604020202020204" pitchFamily="34" charset="0"/>
              </a:rPr>
              <a:t>He </a:t>
            </a:r>
            <a:r>
              <a:rPr lang="en-US" dirty="0">
                <a:latin typeface="Arial" panose="020B0604020202020204" pitchFamily="34" charset="0"/>
              </a:rPr>
              <a:t>committed himself to an asylum </a:t>
            </a:r>
            <a:r>
              <a:rPr lang="en-US" b="0" i="0" dirty="0">
                <a:solidFill>
                  <a:srgbClr val="222222"/>
                </a:solidFill>
                <a:effectLst/>
                <a:latin typeface="Arial" panose="020B0604020202020204" pitchFamily="34" charset="0"/>
              </a:rPr>
              <a:t>in Saint-Rémy in southern France to receive treatment</a:t>
            </a:r>
            <a:r>
              <a:rPr lang="en-US" sz="1800" dirty="0">
                <a:latin typeface="Arial" panose="020B0604020202020204" pitchFamily="34" charset="0"/>
              </a:rPr>
              <a:t>. Here he created several paintings, many of which were of the property around the asylum.  Here, he painted some of his most well-known paintings, including </a:t>
            </a:r>
            <a:r>
              <a:rPr lang="en-US" sz="1800" i="1" dirty="0">
                <a:latin typeface="Arial" panose="020B0604020202020204" pitchFamily="34" charset="0"/>
              </a:rPr>
              <a:t>The Starry Night.</a:t>
            </a:r>
          </a:p>
        </p:txBody>
      </p:sp>
    </p:spTree>
    <p:extLst>
      <p:ext uri="{BB962C8B-B14F-4D97-AF65-F5344CB8AC3E}">
        <p14:creationId xmlns:p14="http://schemas.microsoft.com/office/powerpoint/2010/main" val="3991816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Wheatfield with cypress tree - Vincent van Go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957" y="0"/>
            <a:ext cx="870304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8886" y="3105835"/>
            <a:ext cx="3070071" cy="646331"/>
          </a:xfrm>
          <a:prstGeom prst="rect">
            <a:avLst/>
          </a:prstGeom>
        </p:spPr>
        <p:txBody>
          <a:bodyPr wrap="none">
            <a:spAutoFit/>
          </a:bodyPr>
          <a:lstStyle/>
          <a:p>
            <a:pPr fontAlgn="base"/>
            <a:r>
              <a:rPr lang="en-US" dirty="0">
                <a:latin typeface="Arial" panose="020B0604020202020204" pitchFamily="34" charset="0"/>
              </a:rPr>
              <a:t>Wheatfield with cypress tree</a:t>
            </a:r>
          </a:p>
          <a:p>
            <a:pPr fontAlgn="base"/>
            <a:r>
              <a:rPr lang="en-US" b="0" i="0" dirty="0">
                <a:effectLst/>
                <a:latin typeface="Arial" panose="020B0604020202020204" pitchFamily="34" charset="0"/>
              </a:rPr>
              <a:t>1889</a:t>
            </a:r>
          </a:p>
        </p:txBody>
      </p:sp>
    </p:spTree>
    <p:extLst>
      <p:ext uri="{BB962C8B-B14F-4D97-AF65-F5344CB8AC3E}">
        <p14:creationId xmlns:p14="http://schemas.microsoft.com/office/powerpoint/2010/main" val="2081915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 landscape in which the starry night sky takes up two thirds of the picture. In the left foreground a dark pointed Cypress pine tree extends from the bottom to the top of the picture. To the left, village houses and a church with a tall steeple are clustered at the foot of a mountain range. The sky is deep blue. In the upper right is a yellow crescent moon surrounded by a halo of light. There are many bright stars large and small, each surrounded by intense swirling halos. Across the center of the sky the Milky Way is represented as a double swirling vort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3" y="0"/>
            <a:ext cx="86672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613074" y="6211669"/>
            <a:ext cx="3274126" cy="646331"/>
          </a:xfrm>
          <a:prstGeom prst="rect">
            <a:avLst/>
          </a:prstGeom>
        </p:spPr>
        <p:txBody>
          <a:bodyPr wrap="square">
            <a:spAutoFit/>
          </a:bodyPr>
          <a:lstStyle/>
          <a:p>
            <a:r>
              <a:rPr lang="en-US" dirty="0">
                <a:latin typeface="Arial" panose="020B0604020202020204" pitchFamily="34" charset="0"/>
              </a:rPr>
              <a:t>The Starry Night, </a:t>
            </a:r>
          </a:p>
          <a:p>
            <a:r>
              <a:rPr lang="en-US" dirty="0">
                <a:latin typeface="Arial" panose="020B0604020202020204" pitchFamily="34" charset="0"/>
              </a:rPr>
              <a:t>June 1889</a:t>
            </a:r>
          </a:p>
        </p:txBody>
      </p:sp>
      <p:sp>
        <p:nvSpPr>
          <p:cNvPr id="5" name="TextBox 4">
            <a:extLst>
              <a:ext uri="{FF2B5EF4-FFF2-40B4-BE49-F238E27FC236}">
                <a16:creationId xmlns:a16="http://schemas.microsoft.com/office/drawing/2014/main" id="{849A82AA-0F20-47E7-AE79-E37648FAD1DC}"/>
              </a:ext>
            </a:extLst>
          </p:cNvPr>
          <p:cNvSpPr txBox="1"/>
          <p:nvPr/>
        </p:nvSpPr>
        <p:spPr>
          <a:xfrm>
            <a:off x="8686800" y="84294"/>
            <a:ext cx="3370729" cy="5940088"/>
          </a:xfrm>
          <a:prstGeom prst="rect">
            <a:avLst/>
          </a:prstGeom>
          <a:noFill/>
        </p:spPr>
        <p:txBody>
          <a:bodyPr wrap="square">
            <a:spAutoFit/>
          </a:bodyPr>
          <a:lstStyle/>
          <a:p>
            <a:pPr algn="ctr"/>
            <a:r>
              <a:rPr lang="en-US" sz="2000" b="0" i="0" dirty="0">
                <a:solidFill>
                  <a:srgbClr val="222222"/>
                </a:solidFill>
                <a:effectLst/>
                <a:latin typeface="Arial" panose="020B0604020202020204" pitchFamily="34" charset="0"/>
              </a:rPr>
              <a:t>In Vincent van Gogh’s most widely recognized painting, </a:t>
            </a:r>
            <a:r>
              <a:rPr lang="en-US" sz="2000" b="0" i="1" dirty="0">
                <a:solidFill>
                  <a:srgbClr val="222222"/>
                </a:solidFill>
                <a:effectLst/>
                <a:latin typeface="Arial" panose="020B0604020202020204" pitchFamily="34" charset="0"/>
              </a:rPr>
              <a:t>The Starry Night, </a:t>
            </a:r>
            <a:r>
              <a:rPr lang="en-US" sz="2000" b="0" dirty="0">
                <a:solidFill>
                  <a:srgbClr val="222222"/>
                </a:solidFill>
                <a:effectLst/>
                <a:latin typeface="Arial" panose="020B0604020202020204" pitchFamily="34" charset="0"/>
              </a:rPr>
              <a:t>he portrays</a:t>
            </a:r>
            <a:r>
              <a:rPr lang="en-US" sz="2000" b="0" i="0" dirty="0">
                <a:solidFill>
                  <a:srgbClr val="222222"/>
                </a:solidFill>
                <a:effectLst/>
                <a:latin typeface="Arial" panose="020B0604020202020204" pitchFamily="34" charset="0"/>
              </a:rPr>
              <a:t> what is seen outside his window, along with memories and emotions he experiences when looking out.</a:t>
            </a:r>
          </a:p>
          <a:p>
            <a:pPr algn="ctr"/>
            <a:endParaRPr lang="en-US" sz="2000" dirty="0">
              <a:solidFill>
                <a:srgbClr val="222222"/>
              </a:solidFill>
              <a:latin typeface="Arial" panose="020B0604020202020204" pitchFamily="34" charset="0"/>
            </a:endParaRPr>
          </a:p>
          <a:p>
            <a:pPr algn="ctr"/>
            <a:r>
              <a:rPr lang="en-US" sz="2000" dirty="0">
                <a:solidFill>
                  <a:srgbClr val="222222"/>
                </a:solidFill>
                <a:latin typeface="Arial" panose="020B0604020202020204" pitchFamily="34" charset="0"/>
              </a:rPr>
              <a:t>The large white star to the right of the dark cypress tree is said to be Venus, which was visible from van Gogh’s window in the month he created the painting.</a:t>
            </a:r>
          </a:p>
          <a:p>
            <a:pPr algn="ctr"/>
            <a:endParaRPr lang="en-US" sz="2000" dirty="0">
              <a:solidFill>
                <a:srgbClr val="222222"/>
              </a:solidFill>
              <a:latin typeface="Arial" panose="020B0604020202020204" pitchFamily="34" charset="0"/>
            </a:endParaRPr>
          </a:p>
          <a:p>
            <a:pPr algn="ctr"/>
            <a:r>
              <a:rPr lang="en-US" sz="2000" dirty="0">
                <a:solidFill>
                  <a:srgbClr val="222222"/>
                </a:solidFill>
                <a:latin typeface="Arial" panose="020B0604020202020204" pitchFamily="34" charset="0"/>
              </a:rPr>
              <a:t>The village was fabricated from van Gogh’s memories and imagination.</a:t>
            </a:r>
            <a:endParaRPr lang="en-US" sz="2000" dirty="0">
              <a:latin typeface="Arial" panose="020B0604020202020204" pitchFamily="34" charset="0"/>
            </a:endParaRPr>
          </a:p>
        </p:txBody>
      </p:sp>
    </p:spTree>
    <p:extLst>
      <p:ext uri="{BB962C8B-B14F-4D97-AF65-F5344CB8AC3E}">
        <p14:creationId xmlns:p14="http://schemas.microsoft.com/office/powerpoint/2010/main" val="3268968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live Grove - Vincent van Go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47"/>
            <a:ext cx="8526483" cy="68723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757571" y="3105834"/>
            <a:ext cx="1402948" cy="646331"/>
          </a:xfrm>
          <a:prstGeom prst="rect">
            <a:avLst/>
          </a:prstGeom>
        </p:spPr>
        <p:txBody>
          <a:bodyPr wrap="none">
            <a:spAutoFit/>
          </a:bodyPr>
          <a:lstStyle/>
          <a:p>
            <a:pPr fontAlgn="base"/>
            <a:r>
              <a:rPr lang="en-US" dirty="0">
                <a:solidFill>
                  <a:srgbClr val="4D4D4D"/>
                </a:solidFill>
                <a:latin typeface="Arial" panose="020B0604020202020204" pitchFamily="34" charset="0"/>
              </a:rPr>
              <a:t>Olive Grove</a:t>
            </a:r>
          </a:p>
          <a:p>
            <a:pPr fontAlgn="base"/>
            <a:r>
              <a:rPr lang="en-US" b="0" i="0" dirty="0">
                <a:solidFill>
                  <a:srgbClr val="4D4D4D"/>
                </a:solidFill>
                <a:effectLst/>
                <a:latin typeface="Arial" panose="020B0604020202020204" pitchFamily="34" charset="0"/>
              </a:rPr>
              <a:t>1889</a:t>
            </a:r>
          </a:p>
        </p:txBody>
      </p:sp>
    </p:spTree>
    <p:extLst>
      <p:ext uri="{BB962C8B-B14F-4D97-AF65-F5344CB8AC3E}">
        <p14:creationId xmlns:p14="http://schemas.microsoft.com/office/powerpoint/2010/main" val="3107227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6663" y="2385858"/>
            <a:ext cx="6547263" cy="2862322"/>
          </a:xfrm>
          <a:prstGeom prst="rect">
            <a:avLst/>
          </a:prstGeom>
        </p:spPr>
        <p:txBody>
          <a:bodyPr wrap="square">
            <a:spAutoFit/>
          </a:bodyPr>
          <a:lstStyle/>
          <a:p>
            <a:pPr algn="ctr"/>
            <a:r>
              <a:rPr lang="en-US" sz="2000" dirty="0">
                <a:latin typeface="Arial" panose="020B0604020202020204" pitchFamily="34" charset="0"/>
              </a:rPr>
              <a:t>Vincent van Gogh was born in 1853 in the Netherlands.  He was one of six children in his family.  He was very close to his younger brother, Theo.  Vincent’s uncle helped him get his first job, as an art dealer.  Vincent was successful as an art dealer and that was a happy time in his life.  He later decided to pursue his desire to become a pastor.  He began to study theology, but unfortunately did not pass the entrance exam. Instead, he preached as a missionary in small villages.</a:t>
            </a:r>
          </a:p>
        </p:txBody>
      </p:sp>
      <p:pic>
        <p:nvPicPr>
          <p:cNvPr id="28674" name="Picture 2" descr="http://upload.wikimedia.org/wikipedia/commons/7/76/Vincent_van_Gogh_photo_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82" y="1335315"/>
            <a:ext cx="4551100" cy="55226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C44CE4F-DFFD-D02A-DDAC-1BCC5BA0B372}"/>
              </a:ext>
            </a:extLst>
          </p:cNvPr>
          <p:cNvSpPr txBox="1"/>
          <p:nvPr/>
        </p:nvSpPr>
        <p:spPr>
          <a:xfrm>
            <a:off x="1" y="11876"/>
            <a:ext cx="12191999" cy="1107996"/>
          </a:xfrm>
          <a:prstGeom prst="rect">
            <a:avLst/>
          </a:prstGeom>
          <a:noFill/>
        </p:spPr>
        <p:txBody>
          <a:bodyPr wrap="square" rtlCol="0">
            <a:spAutoFit/>
          </a:bodyPr>
          <a:lstStyle/>
          <a:p>
            <a:pPr algn="ctr"/>
            <a:r>
              <a:rPr lang="en-US" sz="6600" dirty="0">
                <a:latin typeface="Arial" panose="020B0604020202020204" pitchFamily="34" charset="0"/>
              </a:rPr>
              <a:t>Vincent van Gogh </a:t>
            </a:r>
            <a:r>
              <a:rPr lang="en-US" sz="4800" dirty="0">
                <a:latin typeface="Arial" panose="020B0604020202020204" pitchFamily="34" charset="0"/>
              </a:rPr>
              <a:t>(1853 – 1890)</a:t>
            </a:r>
          </a:p>
        </p:txBody>
      </p:sp>
    </p:spTree>
    <p:extLst>
      <p:ext uri="{BB962C8B-B14F-4D97-AF65-F5344CB8AC3E}">
        <p14:creationId xmlns:p14="http://schemas.microsoft.com/office/powerpoint/2010/main" val="59612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rises - Vincent van Go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787740" cy="68368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09265" y="3095265"/>
            <a:ext cx="736099" cy="646331"/>
          </a:xfrm>
          <a:prstGeom prst="rect">
            <a:avLst/>
          </a:prstGeom>
        </p:spPr>
        <p:txBody>
          <a:bodyPr wrap="none">
            <a:spAutoFit/>
          </a:bodyPr>
          <a:lstStyle/>
          <a:p>
            <a:pPr fontAlgn="base"/>
            <a:r>
              <a:rPr lang="en-US" dirty="0">
                <a:solidFill>
                  <a:srgbClr val="4D4D4D"/>
                </a:solidFill>
                <a:latin typeface="Arial" panose="020B0604020202020204" pitchFamily="34" charset="0"/>
              </a:rPr>
              <a:t>Irises</a:t>
            </a:r>
          </a:p>
          <a:p>
            <a:pPr fontAlgn="base"/>
            <a:r>
              <a:rPr lang="en-US" b="0" i="0" dirty="0">
                <a:solidFill>
                  <a:srgbClr val="4D4D4D"/>
                </a:solidFill>
                <a:effectLst/>
                <a:latin typeface="Arial" panose="020B0604020202020204" pitchFamily="34" charset="0"/>
              </a:rPr>
              <a:t>1889</a:t>
            </a:r>
          </a:p>
        </p:txBody>
      </p:sp>
    </p:spTree>
    <p:extLst>
      <p:ext uri="{BB962C8B-B14F-4D97-AF65-F5344CB8AC3E}">
        <p14:creationId xmlns:p14="http://schemas.microsoft.com/office/powerpoint/2010/main" val="3055221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elf Portrait with Pallette - Vincent van Go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2528" y="0"/>
            <a:ext cx="526694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890470" y="3105834"/>
            <a:ext cx="2646878" cy="646331"/>
          </a:xfrm>
          <a:prstGeom prst="rect">
            <a:avLst/>
          </a:prstGeom>
        </p:spPr>
        <p:txBody>
          <a:bodyPr wrap="none">
            <a:spAutoFit/>
          </a:bodyPr>
          <a:lstStyle/>
          <a:p>
            <a:pPr fontAlgn="base"/>
            <a:r>
              <a:rPr lang="en-US" dirty="0">
                <a:solidFill>
                  <a:srgbClr val="4D4D4D"/>
                </a:solidFill>
                <a:latin typeface="Arial" panose="020B0604020202020204" pitchFamily="34" charset="0"/>
              </a:rPr>
              <a:t>Self Portrait with Palette</a:t>
            </a:r>
          </a:p>
          <a:p>
            <a:pPr fontAlgn="base"/>
            <a:r>
              <a:rPr lang="en-US" b="0" i="0" dirty="0">
                <a:solidFill>
                  <a:srgbClr val="4D4D4D"/>
                </a:solidFill>
                <a:effectLst/>
                <a:latin typeface="Arial" panose="020B0604020202020204" pitchFamily="34" charset="0"/>
              </a:rPr>
              <a:t>1889</a:t>
            </a:r>
          </a:p>
        </p:txBody>
      </p:sp>
    </p:spTree>
    <p:extLst>
      <p:ext uri="{BB962C8B-B14F-4D97-AF65-F5344CB8AC3E}">
        <p14:creationId xmlns:p14="http://schemas.microsoft.com/office/powerpoint/2010/main" val="56009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he Alpilles with Olive Trees in the Foreground - Vincent van Go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2984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529849" y="2967335"/>
            <a:ext cx="2818092" cy="923330"/>
          </a:xfrm>
          <a:prstGeom prst="rect">
            <a:avLst/>
          </a:prstGeom>
        </p:spPr>
        <p:txBody>
          <a:bodyPr wrap="square">
            <a:spAutoFit/>
          </a:bodyPr>
          <a:lstStyle/>
          <a:p>
            <a:pPr fontAlgn="base"/>
            <a:r>
              <a:rPr lang="en-US" dirty="0">
                <a:solidFill>
                  <a:srgbClr val="4D4D4D"/>
                </a:solidFill>
                <a:latin typeface="Arial" panose="020B0604020202020204" pitchFamily="34" charset="0"/>
              </a:rPr>
              <a:t>The </a:t>
            </a:r>
            <a:r>
              <a:rPr lang="en-US" dirty="0" err="1">
                <a:solidFill>
                  <a:srgbClr val="4D4D4D"/>
                </a:solidFill>
                <a:latin typeface="Arial" panose="020B0604020202020204" pitchFamily="34" charset="0"/>
              </a:rPr>
              <a:t>Alpilles</a:t>
            </a:r>
            <a:r>
              <a:rPr lang="en-US" dirty="0">
                <a:solidFill>
                  <a:srgbClr val="4D4D4D"/>
                </a:solidFill>
                <a:latin typeface="Arial" panose="020B0604020202020204" pitchFamily="34" charset="0"/>
              </a:rPr>
              <a:t> with Olive Trees in the Foreground</a:t>
            </a:r>
          </a:p>
          <a:p>
            <a:pPr fontAlgn="base"/>
            <a:r>
              <a:rPr lang="en-US" b="0" i="0" dirty="0">
                <a:solidFill>
                  <a:srgbClr val="4D4D4D"/>
                </a:solidFill>
                <a:effectLst/>
                <a:latin typeface="Arial" panose="020B0604020202020204" pitchFamily="34" charset="0"/>
              </a:rPr>
              <a:t>1889</a:t>
            </a:r>
          </a:p>
        </p:txBody>
      </p:sp>
    </p:spTree>
    <p:extLst>
      <p:ext uri="{BB962C8B-B14F-4D97-AF65-F5344CB8AC3E}">
        <p14:creationId xmlns:p14="http://schemas.microsoft.com/office/powerpoint/2010/main" val="2178326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oad with Cypresses - Vincent van Go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244" y="0"/>
            <a:ext cx="523951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836091" y="3105834"/>
            <a:ext cx="2364750" cy="646331"/>
          </a:xfrm>
          <a:prstGeom prst="rect">
            <a:avLst/>
          </a:prstGeom>
        </p:spPr>
        <p:txBody>
          <a:bodyPr wrap="none">
            <a:spAutoFit/>
          </a:bodyPr>
          <a:lstStyle/>
          <a:p>
            <a:pPr fontAlgn="base"/>
            <a:r>
              <a:rPr lang="en-US" dirty="0">
                <a:latin typeface="Arial" panose="020B0604020202020204" pitchFamily="34" charset="0"/>
              </a:rPr>
              <a:t>Road with Cypresses</a:t>
            </a:r>
          </a:p>
          <a:p>
            <a:pPr fontAlgn="base"/>
            <a:r>
              <a:rPr lang="en-US" b="0" i="0" dirty="0">
                <a:effectLst/>
                <a:latin typeface="Arial" panose="020B0604020202020204" pitchFamily="34" charset="0"/>
              </a:rPr>
              <a:t>1890</a:t>
            </a:r>
          </a:p>
        </p:txBody>
      </p:sp>
    </p:spTree>
    <p:extLst>
      <p:ext uri="{BB962C8B-B14F-4D97-AF65-F5344CB8AC3E}">
        <p14:creationId xmlns:p14="http://schemas.microsoft.com/office/powerpoint/2010/main" val="2160929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till Life with Irises - Vincent van Go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2226" y="0"/>
            <a:ext cx="552754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991359" y="3105834"/>
            <a:ext cx="2082621" cy="646331"/>
          </a:xfrm>
          <a:prstGeom prst="rect">
            <a:avLst/>
          </a:prstGeom>
        </p:spPr>
        <p:txBody>
          <a:bodyPr wrap="none">
            <a:spAutoFit/>
          </a:bodyPr>
          <a:lstStyle/>
          <a:p>
            <a:pPr fontAlgn="base"/>
            <a:r>
              <a:rPr lang="en-US" dirty="0">
                <a:solidFill>
                  <a:srgbClr val="4D4D4D"/>
                </a:solidFill>
                <a:latin typeface="Arial" panose="020B0604020202020204" pitchFamily="34" charset="0"/>
              </a:rPr>
              <a:t>Still Life with Irises</a:t>
            </a:r>
          </a:p>
          <a:p>
            <a:pPr fontAlgn="base"/>
            <a:r>
              <a:rPr lang="en-US" b="0" i="0" dirty="0">
                <a:solidFill>
                  <a:srgbClr val="4D4D4D"/>
                </a:solidFill>
                <a:effectLst/>
                <a:latin typeface="Arial" panose="020B0604020202020204" pitchFamily="34" charset="0"/>
              </a:rPr>
              <a:t>1890</a:t>
            </a:r>
          </a:p>
        </p:txBody>
      </p:sp>
    </p:spTree>
    <p:extLst>
      <p:ext uri="{BB962C8B-B14F-4D97-AF65-F5344CB8AC3E}">
        <p14:creationId xmlns:p14="http://schemas.microsoft.com/office/powerpoint/2010/main" val="1925680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74" y="3105835"/>
            <a:ext cx="1915909" cy="646331"/>
          </a:xfrm>
          <a:prstGeom prst="rect">
            <a:avLst/>
          </a:prstGeom>
        </p:spPr>
        <p:txBody>
          <a:bodyPr wrap="none">
            <a:spAutoFit/>
          </a:bodyPr>
          <a:lstStyle/>
          <a:p>
            <a:pPr fontAlgn="base"/>
            <a:r>
              <a:rPr lang="en-US" dirty="0">
                <a:latin typeface="Arial" panose="020B0604020202020204" pitchFamily="34" charset="0"/>
              </a:rPr>
              <a:t>Almond Blossom</a:t>
            </a:r>
          </a:p>
          <a:p>
            <a:pPr fontAlgn="base"/>
            <a:r>
              <a:rPr lang="en-US" b="0" dirty="0">
                <a:effectLst/>
                <a:latin typeface="Arial" panose="020B0604020202020204" pitchFamily="34" charset="0"/>
              </a:rPr>
              <a:t>1890</a:t>
            </a:r>
          </a:p>
        </p:txBody>
      </p:sp>
      <p:pic>
        <p:nvPicPr>
          <p:cNvPr id="1028" name="Picture 4">
            <a:extLst>
              <a:ext uri="{FF2B5EF4-FFF2-40B4-BE49-F238E27FC236}">
                <a16:creationId xmlns:a16="http://schemas.microsoft.com/office/drawing/2014/main" id="{73FCA926-75D3-48C0-AF6D-38DCD9353B1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22" y="0"/>
            <a:ext cx="8680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966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upload.wikimedia.org/wikipedia/commons/thumb/8/86/Van_Gogh_-_Zwei_grabende_B%C3%A4uerinnen_auf_schneebedecktem_Feld.jpeg/640px-Van_Gogh_-_Zwei_grabende_B%C3%A4uerinnen_auf_schneebedecktem_Fel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8485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839200" y="2828836"/>
            <a:ext cx="3352800" cy="1200329"/>
          </a:xfrm>
          <a:prstGeom prst="rect">
            <a:avLst/>
          </a:prstGeom>
        </p:spPr>
        <p:txBody>
          <a:bodyPr wrap="square">
            <a:spAutoFit/>
          </a:bodyPr>
          <a:lstStyle/>
          <a:p>
            <a:br>
              <a:rPr lang="en-US" i="1" dirty="0">
                <a:solidFill>
                  <a:srgbClr val="0B0080"/>
                </a:solidFill>
                <a:latin typeface="Arial" panose="020B0604020202020204" pitchFamily="34" charset="0"/>
              </a:rPr>
            </a:br>
            <a:r>
              <a:rPr lang="en-US" dirty="0">
                <a:latin typeface="Arial" panose="020B0604020202020204" pitchFamily="34" charset="0"/>
              </a:rPr>
              <a:t>Two Peasant Women Digging in a Snow-Covered Field at Sunset, 1890</a:t>
            </a:r>
          </a:p>
        </p:txBody>
      </p:sp>
    </p:spTree>
    <p:extLst>
      <p:ext uri="{BB962C8B-B14F-4D97-AF65-F5344CB8AC3E}">
        <p14:creationId xmlns:p14="http://schemas.microsoft.com/office/powerpoint/2010/main" val="713206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 redheaded man wearing a cap, a black jacket with green buttons; with a red mustache and scraggly Van Dyke beard is leaning on his arm to the left looking slightly to the right. He is seated at a table with two yellow books and a red tablecloth. In the foreground on the table is a clear glass vase with flowers. In the background are hills and a dark blue starless night sky."/>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46961" y="29761"/>
            <a:ext cx="5545777" cy="68282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787213" y="3244334"/>
            <a:ext cx="2993192" cy="369332"/>
          </a:xfrm>
          <a:prstGeom prst="rect">
            <a:avLst/>
          </a:prstGeom>
        </p:spPr>
        <p:txBody>
          <a:bodyPr wrap="none">
            <a:spAutoFit/>
          </a:bodyPr>
          <a:lstStyle/>
          <a:p>
            <a:r>
              <a:rPr lang="nl-NL" dirty="0">
                <a:latin typeface="Arial" panose="020B0604020202020204" pitchFamily="34" charset="0"/>
              </a:rPr>
              <a:t>Portrait of Dr. Gachet, 1890</a:t>
            </a:r>
            <a:endParaRPr lang="en-US" dirty="0">
              <a:latin typeface="Arial" panose="020B0604020202020204" pitchFamily="34" charset="0"/>
            </a:endParaRPr>
          </a:p>
        </p:txBody>
      </p:sp>
    </p:spTree>
    <p:extLst>
      <p:ext uri="{BB962C8B-B14F-4D97-AF65-F5344CB8AC3E}">
        <p14:creationId xmlns:p14="http://schemas.microsoft.com/office/powerpoint/2010/main" val="4288568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70049" y="6488668"/>
            <a:ext cx="3267241" cy="369332"/>
          </a:xfrm>
          <a:prstGeom prst="rect">
            <a:avLst/>
          </a:prstGeom>
        </p:spPr>
        <p:txBody>
          <a:bodyPr wrap="none">
            <a:spAutoFit/>
          </a:bodyPr>
          <a:lstStyle/>
          <a:p>
            <a:r>
              <a:rPr lang="en-US" dirty="0">
                <a:latin typeface="Arial" panose="020B0604020202020204" pitchFamily="34" charset="0"/>
              </a:rPr>
              <a:t>Daubigny's Garden, July 1890</a:t>
            </a:r>
          </a:p>
        </p:txBody>
      </p:sp>
      <p:sp>
        <p:nvSpPr>
          <p:cNvPr id="4" name="Rectangle 3"/>
          <p:cNvSpPr/>
          <p:nvPr/>
        </p:nvSpPr>
        <p:spPr>
          <a:xfrm>
            <a:off x="1026806" y="217870"/>
            <a:ext cx="10138388" cy="1631216"/>
          </a:xfrm>
          <a:prstGeom prst="rect">
            <a:avLst/>
          </a:prstGeom>
        </p:spPr>
        <p:txBody>
          <a:bodyPr wrap="square">
            <a:spAutoFit/>
          </a:bodyPr>
          <a:lstStyle/>
          <a:p>
            <a:pPr algn="ctr"/>
            <a:r>
              <a:rPr lang="en-US" sz="2000" dirty="0">
                <a:latin typeface="Arial" panose="020B0604020202020204" pitchFamily="34" charset="0"/>
              </a:rPr>
              <a:t>Vincent later moved north to be closer to his brother Theo again.  Theo had always supported Vincent, and often financially helped Vincent when Vincent had trouble selling his paintings. Vincent died on July 29, 1890.  Though Vincent experienced many misfortunes during his life, he left a legacy as an incredibly influential artist, who is still celebrated over a hundred years later.</a:t>
            </a:r>
          </a:p>
        </p:txBody>
      </p:sp>
      <p:pic>
        <p:nvPicPr>
          <p:cNvPr id="26626" name="Picture 2" descr="http://upload.wikimedia.org/wikipedia/commons/6/6d/VanGogh_Daubig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040" y="1784330"/>
            <a:ext cx="8618348" cy="470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710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 picture of a vast open landscape field, dark blue sky over yellowish and green 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0198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02932" y="6225040"/>
            <a:ext cx="4668907" cy="369332"/>
          </a:xfrm>
          <a:prstGeom prst="rect">
            <a:avLst/>
          </a:prstGeom>
        </p:spPr>
        <p:txBody>
          <a:bodyPr wrap="none">
            <a:spAutoFit/>
          </a:bodyPr>
          <a:lstStyle/>
          <a:p>
            <a:r>
              <a:rPr lang="en-US" dirty="0">
                <a:solidFill>
                  <a:srgbClr val="333333"/>
                </a:solidFill>
                <a:latin typeface="Arial" panose="020B0604020202020204" pitchFamily="34" charset="0"/>
              </a:rPr>
              <a:t>Wheatfield Under Thunderclouds, July 1890</a:t>
            </a:r>
            <a:endParaRPr lang="en-US" dirty="0">
              <a:latin typeface="Arial" panose="020B0604020202020204" pitchFamily="34" charset="0"/>
            </a:endParaRPr>
          </a:p>
        </p:txBody>
      </p:sp>
    </p:spTree>
    <p:extLst>
      <p:ext uri="{BB962C8B-B14F-4D97-AF65-F5344CB8AC3E}">
        <p14:creationId xmlns:p14="http://schemas.microsoft.com/office/powerpoint/2010/main" val="262624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49688" y="2187005"/>
            <a:ext cx="4883087" cy="2554545"/>
          </a:xfrm>
          <a:prstGeom prst="rect">
            <a:avLst/>
          </a:prstGeom>
        </p:spPr>
        <p:txBody>
          <a:bodyPr wrap="square">
            <a:spAutoFit/>
          </a:bodyPr>
          <a:lstStyle/>
          <a:p>
            <a:pPr algn="ctr"/>
            <a:r>
              <a:rPr lang="en-US" sz="2000" dirty="0">
                <a:latin typeface="Arial" panose="020B0604020202020204" pitchFamily="34" charset="0"/>
              </a:rPr>
              <a:t>Throughout his life, Vincent loved to draw and paint.  When other career options were not working out, his brother Theo convinced Vincent to attend art school and seriously consider painting as a profession.  However, Vincent never had much luck selling his artwork, and he lived in poverty for much of his life.</a:t>
            </a:r>
          </a:p>
        </p:txBody>
      </p:sp>
      <p:pic>
        <p:nvPicPr>
          <p:cNvPr id="3074" name="Picture 2" descr="Self-Portrait with Dark Felt Hat at the Easel - Vincent van Go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495" y="1171911"/>
            <a:ext cx="4685864" cy="56729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AAB84A-0338-E61A-C7FF-FBF7CD9B361A}"/>
              </a:ext>
            </a:extLst>
          </p:cNvPr>
          <p:cNvSpPr txBox="1"/>
          <p:nvPr/>
        </p:nvSpPr>
        <p:spPr>
          <a:xfrm>
            <a:off x="1" y="11876"/>
            <a:ext cx="12191999" cy="1107996"/>
          </a:xfrm>
          <a:prstGeom prst="rect">
            <a:avLst/>
          </a:prstGeom>
          <a:noFill/>
        </p:spPr>
        <p:txBody>
          <a:bodyPr wrap="square" rtlCol="0">
            <a:spAutoFit/>
          </a:bodyPr>
          <a:lstStyle/>
          <a:p>
            <a:pPr algn="ctr"/>
            <a:r>
              <a:rPr lang="en-US" sz="6600" dirty="0">
                <a:latin typeface="Arial" panose="020B0604020202020204" pitchFamily="34" charset="0"/>
              </a:rPr>
              <a:t>Vincent van Gogh </a:t>
            </a:r>
            <a:r>
              <a:rPr lang="en-US" sz="4800" dirty="0">
                <a:latin typeface="Arial" panose="020B0604020202020204" pitchFamily="34" charset="0"/>
              </a:rPr>
              <a:t>(1853 – 1890)</a:t>
            </a:r>
          </a:p>
        </p:txBody>
      </p:sp>
    </p:spTree>
    <p:extLst>
      <p:ext uri="{BB962C8B-B14F-4D97-AF65-F5344CB8AC3E}">
        <p14:creationId xmlns:p14="http://schemas.microsoft.com/office/powerpoint/2010/main" val="3378282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upload.wikimedia.org/wikipedia/commons/thumb/8/86/Van_Gogh%2C_Wheatfield_with_crows.jpg/1280px-Van_Gogh%2C_Wheatfield_with_crow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5848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48530" y="6106287"/>
            <a:ext cx="3583032" cy="369332"/>
          </a:xfrm>
          <a:prstGeom prst="rect">
            <a:avLst/>
          </a:prstGeom>
        </p:spPr>
        <p:txBody>
          <a:bodyPr wrap="none">
            <a:spAutoFit/>
          </a:bodyPr>
          <a:lstStyle/>
          <a:p>
            <a:r>
              <a:rPr lang="en-US" dirty="0">
                <a:solidFill>
                  <a:srgbClr val="252525"/>
                </a:solidFill>
                <a:latin typeface="Arial" panose="020B0604020202020204" pitchFamily="34" charset="0"/>
              </a:rPr>
              <a:t>Wheatfield with Crows, July 1890</a:t>
            </a:r>
            <a:endParaRPr lang="en-US" dirty="0">
              <a:latin typeface="Arial" panose="020B0604020202020204" pitchFamily="34" charset="0"/>
            </a:endParaRPr>
          </a:p>
        </p:txBody>
      </p:sp>
    </p:spTree>
    <p:extLst>
      <p:ext uri="{BB962C8B-B14F-4D97-AF65-F5344CB8AC3E}">
        <p14:creationId xmlns:p14="http://schemas.microsoft.com/office/powerpoint/2010/main" val="3229429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hlinkClick r:id="rId9"/>
            <a:extLst>
              <a:ext uri="{FF2B5EF4-FFF2-40B4-BE49-F238E27FC236}">
                <a16:creationId xmlns:a16="http://schemas.microsoft.com/office/drawing/2014/main" id="{6DAD40D9-6601-98A6-7DA7-B35F7DDE236D}"/>
              </a:ext>
            </a:extLst>
          </p:cNvPr>
          <p:cNvPicPr>
            <a:picLocks noChangeAspect="1"/>
          </p:cNvPicPr>
          <p:nvPr>
            <p:custDataLst>
              <p:tags r:id="rId1"/>
            </p:custDataLst>
          </p:nvPr>
        </p:nvPicPr>
        <p:blipFill>
          <a:blip r:embed="rId10" cstate="email">
            <a:extLst>
              <a:ext uri="{28A0092B-C50C-407E-A947-70E740481C1C}">
                <a14:useLocalDpi xmlns:a14="http://schemas.microsoft.com/office/drawing/2010/main" val="0"/>
              </a:ext>
            </a:extLst>
          </a:blip>
          <a:stretch>
            <a:fillRect/>
          </a:stretch>
        </p:blipFill>
        <p:spPr>
          <a:xfrm>
            <a:off x="5554240" y="2887240"/>
            <a:ext cx="1083522" cy="1083522"/>
          </a:xfrm>
          <a:prstGeom prst="rect">
            <a:avLst/>
          </a:prstGeom>
        </p:spPr>
      </p:pic>
      <p:sp>
        <p:nvSpPr>
          <p:cNvPr id="4" name="TextBox 3">
            <a:extLst>
              <a:ext uri="{FF2B5EF4-FFF2-40B4-BE49-F238E27FC236}">
                <a16:creationId xmlns:a16="http://schemas.microsoft.com/office/drawing/2014/main" id="{1C579129-D908-EBA0-5FFF-E044341DC289}"/>
              </a:ext>
            </a:extLst>
          </p:cNvPr>
          <p:cNvSpPr txBox="1"/>
          <p:nvPr>
            <p:custDataLst>
              <p:tags r:id="rId2"/>
            </p:custDataLst>
          </p:nvPr>
        </p:nvSpPr>
        <p:spPr>
          <a:xfrm>
            <a:off x="2439297" y="4466887"/>
            <a:ext cx="7313406" cy="971741"/>
          </a:xfrm>
          <a:prstGeom prst="rect">
            <a:avLst/>
          </a:prstGeom>
          <a:solidFill>
            <a:schemeClr val="bg1"/>
          </a:solidFill>
        </p:spPr>
        <p:txBody>
          <a:bodyPr wrap="square" rtlCol="0">
            <a:spAutoFit/>
          </a:bodyPr>
          <a:lstStyle/>
          <a:p>
            <a:pPr algn="ctr"/>
            <a:r>
              <a:rPr lang="en-US" sz="1143" dirty="0">
                <a:latin typeface="Arial" panose="020B0604020202020204" pitchFamily="34" charset="0"/>
              </a:rPr>
              <a:t>I hope you enjoyed using this PowerPoint to teach and learn about this artist. This PowerPoint was shared for personal or educational/classroom use only. It may not be copied, redistributed, or used for any other purpose.</a:t>
            </a:r>
          </a:p>
          <a:p>
            <a:pPr algn="ctr"/>
            <a:endParaRPr lang="en-US" sz="1143" dirty="0">
              <a:latin typeface="Arial" panose="020B0604020202020204" pitchFamily="34" charset="0"/>
            </a:endParaRPr>
          </a:p>
          <a:p>
            <a:pPr algn="ctr"/>
            <a:r>
              <a:rPr lang="en-US" sz="1143" dirty="0">
                <a:latin typeface="Arial" panose="020B0604020202020204" pitchFamily="34" charset="0"/>
              </a:rPr>
              <a:t>Visit </a:t>
            </a:r>
            <a:r>
              <a:rPr lang="en-US" sz="1143" dirty="0">
                <a:latin typeface="Arial" panose="020B0604020202020204" pitchFamily="34" charset="0"/>
                <a:hlinkClick r:id="rId9"/>
              </a:rPr>
              <a:t>All About Art on TPT</a:t>
            </a:r>
            <a:r>
              <a:rPr lang="en-US" sz="1143" dirty="0">
                <a:latin typeface="Arial" panose="020B0604020202020204" pitchFamily="34" charset="0"/>
              </a:rPr>
              <a:t> for PowerPoints about dozens of other great artists.  </a:t>
            </a:r>
          </a:p>
          <a:p>
            <a:pPr algn="ctr"/>
            <a:r>
              <a:rPr lang="en-US" sz="1143" dirty="0">
                <a:latin typeface="Arial" panose="020B0604020202020204" pitchFamily="34" charset="0"/>
              </a:rPr>
              <a:t>You can also find art lessons inspired by famous artists at </a:t>
            </a:r>
            <a:r>
              <a:rPr lang="en-US" sz="1143" dirty="0">
                <a:latin typeface="Arial" panose="020B0604020202020204" pitchFamily="34" charset="0"/>
                <a:hlinkClick r:id="rId11"/>
              </a:rPr>
              <a:t>www.allaboutarted.com</a:t>
            </a:r>
            <a:r>
              <a:rPr lang="en-US" sz="1143" dirty="0">
                <a:latin typeface="Arial" panose="020B0604020202020204" pitchFamily="34" charset="0"/>
              </a:rPr>
              <a:t>.</a:t>
            </a:r>
          </a:p>
        </p:txBody>
      </p:sp>
      <p:pic>
        <p:nvPicPr>
          <p:cNvPr id="5" name="Picture 4" descr="Icon&#10;&#10;Description automatically generated">
            <a:hlinkClick r:id="rId12"/>
            <a:extLst>
              <a:ext uri="{FF2B5EF4-FFF2-40B4-BE49-F238E27FC236}">
                <a16:creationId xmlns:a16="http://schemas.microsoft.com/office/drawing/2014/main" id="{A04AD757-DFA1-0200-81BD-A18050902CB1}"/>
              </a:ext>
            </a:extLst>
          </p:cNvPr>
          <p:cNvPicPr>
            <a:picLocks noChangeAspect="1"/>
          </p:cNvPicPr>
          <p:nvPr>
            <p:custDataLst>
              <p:tags r:id="rId3"/>
            </p:custDataLst>
          </p:nvPr>
        </p:nvPicPr>
        <p:blipFill>
          <a:blip r:embed="rId13" cstate="email">
            <a:extLst>
              <a:ext uri="{28A0092B-C50C-407E-A947-70E740481C1C}">
                <a14:useLocalDpi xmlns:a14="http://schemas.microsoft.com/office/drawing/2010/main" val="0"/>
              </a:ext>
            </a:extLst>
          </a:blip>
          <a:stretch>
            <a:fillRect/>
          </a:stretch>
        </p:blipFill>
        <p:spPr>
          <a:xfrm>
            <a:off x="5489619" y="5972946"/>
            <a:ext cx="357303" cy="357303"/>
          </a:xfrm>
          <a:prstGeom prst="rect">
            <a:avLst/>
          </a:prstGeom>
        </p:spPr>
      </p:pic>
      <p:pic>
        <p:nvPicPr>
          <p:cNvPr id="6" name="Picture 5" descr="Icon&#10;&#10;Description automatically generated">
            <a:hlinkClick r:id="rId14"/>
            <a:extLst>
              <a:ext uri="{FF2B5EF4-FFF2-40B4-BE49-F238E27FC236}">
                <a16:creationId xmlns:a16="http://schemas.microsoft.com/office/drawing/2014/main" id="{E8D5428D-0851-4D1A-F85D-9DE2C7DB8D4C}"/>
              </a:ext>
            </a:extLst>
          </p:cNvPr>
          <p:cNvPicPr>
            <a:picLocks noChangeAspect="1"/>
          </p:cNvPicPr>
          <p:nvPr>
            <p:custDataLst>
              <p:tags r:id="rId4"/>
            </p:custDataLst>
          </p:nvPr>
        </p:nvPicPr>
        <p:blipFill>
          <a:blip r:embed="rId15" cstate="email">
            <a:extLst>
              <a:ext uri="{28A0092B-C50C-407E-A947-70E740481C1C}">
                <a14:useLocalDpi xmlns:a14="http://schemas.microsoft.com/office/drawing/2010/main" val="0"/>
              </a:ext>
            </a:extLst>
          </a:blip>
          <a:stretch>
            <a:fillRect/>
          </a:stretch>
        </p:blipFill>
        <p:spPr>
          <a:xfrm>
            <a:off x="5917349" y="5972946"/>
            <a:ext cx="357303" cy="357303"/>
          </a:xfrm>
          <a:prstGeom prst="rect">
            <a:avLst/>
          </a:prstGeom>
        </p:spPr>
      </p:pic>
      <p:pic>
        <p:nvPicPr>
          <p:cNvPr id="7" name="Picture 6" descr="Logo, icon&#10;&#10;Description automatically generated">
            <a:hlinkClick r:id="rId16"/>
            <a:extLst>
              <a:ext uri="{FF2B5EF4-FFF2-40B4-BE49-F238E27FC236}">
                <a16:creationId xmlns:a16="http://schemas.microsoft.com/office/drawing/2014/main" id="{3E4EE370-C4B5-A9D3-9140-C9A23CA53619}"/>
              </a:ext>
            </a:extLst>
          </p:cNvPr>
          <p:cNvPicPr>
            <a:picLocks noChangeAspect="1"/>
          </p:cNvPicPr>
          <p:nvPr>
            <p:custDataLst>
              <p:tags r:id="rId5"/>
            </p:custDataLst>
          </p:nvPr>
        </p:nvPicPr>
        <p:blipFill>
          <a:blip r:embed="rId17" cstate="email">
            <a:extLst>
              <a:ext uri="{28A0092B-C50C-407E-A947-70E740481C1C}">
                <a14:useLocalDpi xmlns:a14="http://schemas.microsoft.com/office/drawing/2010/main" val="0"/>
              </a:ext>
            </a:extLst>
          </a:blip>
          <a:stretch>
            <a:fillRect/>
          </a:stretch>
        </p:blipFill>
        <p:spPr>
          <a:xfrm>
            <a:off x="6345078" y="5972946"/>
            <a:ext cx="357303" cy="357303"/>
          </a:xfrm>
          <a:prstGeom prst="rect">
            <a:avLst/>
          </a:prstGeom>
        </p:spPr>
      </p:pic>
      <p:pic>
        <p:nvPicPr>
          <p:cNvPr id="8" name="Picture 7" descr="Logo, icon&#10;&#10;Description automatically generated">
            <a:hlinkClick r:id="rId11"/>
            <a:extLst>
              <a:ext uri="{FF2B5EF4-FFF2-40B4-BE49-F238E27FC236}">
                <a16:creationId xmlns:a16="http://schemas.microsoft.com/office/drawing/2014/main" id="{2C68C916-686C-103D-598B-FB2E6D45D712}"/>
              </a:ext>
            </a:extLst>
          </p:cNvPr>
          <p:cNvPicPr>
            <a:picLocks noChangeAspect="1"/>
          </p:cNvPicPr>
          <p:nvPr>
            <p:custDataLst>
              <p:tags r:id="rId6"/>
            </p:custDataLst>
          </p:nvPr>
        </p:nvPicPr>
        <p:blipFill>
          <a:blip r:embed="rId18" cstate="email">
            <a:extLst>
              <a:ext uri="{28A0092B-C50C-407E-A947-70E740481C1C}">
                <a14:useLocalDpi xmlns:a14="http://schemas.microsoft.com/office/drawing/2010/main" val="0"/>
              </a:ext>
            </a:extLst>
          </a:blip>
          <a:stretch>
            <a:fillRect/>
          </a:stretch>
        </p:blipFill>
        <p:spPr>
          <a:xfrm>
            <a:off x="5061890" y="5972946"/>
            <a:ext cx="357303" cy="357303"/>
          </a:xfrm>
          <a:prstGeom prst="rect">
            <a:avLst/>
          </a:prstGeom>
        </p:spPr>
      </p:pic>
      <p:pic>
        <p:nvPicPr>
          <p:cNvPr id="9" name="Picture 8">
            <a:hlinkClick r:id="rId19"/>
            <a:extLst>
              <a:ext uri="{FF2B5EF4-FFF2-40B4-BE49-F238E27FC236}">
                <a16:creationId xmlns:a16="http://schemas.microsoft.com/office/drawing/2014/main" id="{5663B34B-D0D8-FD22-4187-76A968E4230E}"/>
              </a:ext>
            </a:extLst>
          </p:cNvPr>
          <p:cNvPicPr>
            <a:picLocks noChangeAspect="1"/>
          </p:cNvPicPr>
          <p:nvPr>
            <p:custDataLst>
              <p:tags r:id="rId7"/>
            </p:custDataLst>
          </p:nvPr>
        </p:nvPicPr>
        <p:blipFill>
          <a:blip r:embed="rId20" cstate="email">
            <a:extLst>
              <a:ext uri="{28A0092B-C50C-407E-A947-70E740481C1C}">
                <a14:useLocalDpi xmlns:a14="http://schemas.microsoft.com/office/drawing/2010/main" val="0"/>
              </a:ext>
            </a:extLst>
          </a:blip>
          <a:srcRect/>
          <a:stretch/>
        </p:blipFill>
        <p:spPr>
          <a:xfrm>
            <a:off x="6772807" y="5972946"/>
            <a:ext cx="357303" cy="357303"/>
          </a:xfrm>
          <a:prstGeom prst="rect">
            <a:avLst/>
          </a:prstGeom>
        </p:spPr>
      </p:pic>
    </p:spTree>
    <p:extLst>
      <p:ext uri="{BB962C8B-B14F-4D97-AF65-F5344CB8AC3E}">
        <p14:creationId xmlns:p14="http://schemas.microsoft.com/office/powerpoint/2010/main" val="4262073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asket of Potatoes - Vincent van Go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95692" cy="69128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841915" y="3105835"/>
            <a:ext cx="2185214" cy="646331"/>
          </a:xfrm>
          <a:prstGeom prst="rect">
            <a:avLst/>
          </a:prstGeom>
        </p:spPr>
        <p:txBody>
          <a:bodyPr wrap="none">
            <a:spAutoFit/>
          </a:bodyPr>
          <a:lstStyle/>
          <a:p>
            <a:pPr fontAlgn="base"/>
            <a:r>
              <a:rPr lang="en-US" dirty="0">
                <a:latin typeface="Arial" panose="020B0604020202020204" pitchFamily="34" charset="0"/>
              </a:rPr>
              <a:t>Basket of Potatoes,</a:t>
            </a:r>
          </a:p>
          <a:p>
            <a:pPr fontAlgn="base"/>
            <a:r>
              <a:rPr lang="en-US" dirty="0">
                <a:latin typeface="Arial" panose="020B0604020202020204" pitchFamily="34" charset="0"/>
              </a:rPr>
              <a:t> 1885</a:t>
            </a:r>
            <a:endParaRPr lang="en-US" b="0" i="0" dirty="0">
              <a:effectLst/>
              <a:latin typeface="Arial" panose="020B0604020202020204" pitchFamily="34" charset="0"/>
            </a:endParaRPr>
          </a:p>
        </p:txBody>
      </p:sp>
    </p:spTree>
    <p:extLst>
      <p:ext uri="{BB962C8B-B14F-4D97-AF65-F5344CB8AC3E}">
        <p14:creationId xmlns:p14="http://schemas.microsoft.com/office/powerpoint/2010/main" val="184348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rtrait of an Old Man with Beard - Vincent van Go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1216" y="-1"/>
            <a:ext cx="5069568" cy="68693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728152" y="3105835"/>
            <a:ext cx="3595856" cy="646331"/>
          </a:xfrm>
          <a:prstGeom prst="rect">
            <a:avLst/>
          </a:prstGeom>
        </p:spPr>
        <p:txBody>
          <a:bodyPr wrap="none">
            <a:spAutoFit/>
          </a:bodyPr>
          <a:lstStyle/>
          <a:p>
            <a:pPr fontAlgn="base"/>
            <a:r>
              <a:rPr lang="en-US" dirty="0">
                <a:latin typeface="Arial" panose="020B0604020202020204" pitchFamily="34" charset="0"/>
              </a:rPr>
              <a:t>Portrait of an Old Man with Beard</a:t>
            </a:r>
          </a:p>
          <a:p>
            <a:pPr fontAlgn="base"/>
            <a:r>
              <a:rPr lang="en-US" b="0" i="0" dirty="0">
                <a:effectLst/>
                <a:latin typeface="Arial" panose="020B0604020202020204" pitchFamily="34" charset="0"/>
              </a:rPr>
              <a:t>1885</a:t>
            </a:r>
          </a:p>
        </p:txBody>
      </p:sp>
    </p:spTree>
    <p:extLst>
      <p:ext uri="{BB962C8B-B14F-4D97-AF65-F5344CB8AC3E}">
        <p14:creationId xmlns:p14="http://schemas.microsoft.com/office/powerpoint/2010/main" val="175280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oup of five sit around a small wooden table with a large platter of food, while one person pours beverages from a kettle in a dark room with an overhead lanter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96150" y="0"/>
            <a:ext cx="9199701" cy="65314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15741" y="6488668"/>
            <a:ext cx="3760519" cy="369332"/>
          </a:xfrm>
          <a:prstGeom prst="rect">
            <a:avLst/>
          </a:prstGeom>
        </p:spPr>
        <p:txBody>
          <a:bodyPr wrap="square">
            <a:spAutoFit/>
          </a:bodyPr>
          <a:lstStyle/>
          <a:p>
            <a:pPr algn="ctr"/>
            <a:r>
              <a:rPr lang="en-US" dirty="0">
                <a:latin typeface="Arial" panose="020B0604020202020204" pitchFamily="34" charset="0"/>
              </a:rPr>
              <a:t>The Potato Eaters</a:t>
            </a:r>
            <a:r>
              <a:rPr lang="en-US" i="1" dirty="0">
                <a:latin typeface="Arial" panose="020B0604020202020204" pitchFamily="34" charset="0"/>
              </a:rPr>
              <a:t>,</a:t>
            </a:r>
            <a:r>
              <a:rPr lang="en-US" dirty="0">
                <a:latin typeface="Arial" panose="020B0604020202020204" pitchFamily="34" charset="0"/>
              </a:rPr>
              <a:t> 1885</a:t>
            </a:r>
          </a:p>
        </p:txBody>
      </p:sp>
    </p:spTree>
    <p:extLst>
      <p:ext uri="{BB962C8B-B14F-4D97-AF65-F5344CB8AC3E}">
        <p14:creationId xmlns:p14="http://schemas.microsoft.com/office/powerpoint/2010/main" val="94074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ortrait of a man of a bearded man facing forward, holding his own hands in his lap; wearing a hat, blue coat, beige collared shirt and brown pants; sitting in front of a background with various tiles of far eastern and nature themed ar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127" y="1"/>
            <a:ext cx="540961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69269" y="6321775"/>
            <a:ext cx="3164264" cy="369332"/>
          </a:xfrm>
          <a:prstGeom prst="rect">
            <a:avLst/>
          </a:prstGeom>
        </p:spPr>
        <p:txBody>
          <a:bodyPr wrap="none">
            <a:spAutoFit/>
          </a:bodyPr>
          <a:lstStyle/>
          <a:p>
            <a:r>
              <a:rPr lang="fr-FR" dirty="0">
                <a:latin typeface="Arial" panose="020B0604020202020204" pitchFamily="34" charset="0"/>
              </a:rPr>
              <a:t>Portrait of Père Tanguy, 1887</a:t>
            </a:r>
            <a:endParaRPr lang="en-US" dirty="0">
              <a:latin typeface="Arial" panose="020B0604020202020204" pitchFamily="34" charset="0"/>
            </a:endParaRPr>
          </a:p>
        </p:txBody>
      </p:sp>
      <p:sp>
        <p:nvSpPr>
          <p:cNvPr id="3" name="Rectangle 2"/>
          <p:cNvSpPr/>
          <p:nvPr/>
        </p:nvSpPr>
        <p:spPr>
          <a:xfrm>
            <a:off x="5569270" y="982177"/>
            <a:ext cx="6317930" cy="3170099"/>
          </a:xfrm>
          <a:prstGeom prst="rect">
            <a:avLst/>
          </a:prstGeom>
        </p:spPr>
        <p:txBody>
          <a:bodyPr wrap="square">
            <a:spAutoFit/>
          </a:bodyPr>
          <a:lstStyle/>
          <a:p>
            <a:pPr algn="ctr"/>
            <a:r>
              <a:rPr lang="en-US" sz="2000" dirty="0">
                <a:latin typeface="Arial" panose="020B0604020202020204" pitchFamily="34" charset="0"/>
              </a:rPr>
              <a:t>In 1886, Vincent moved to Paris with his brother Theo, where Theo had an art gallery. In Paris, Vincent’s work became brighter and more colorful than the darker, more neutral-colored paintings he had been making in the Netherlands. Vincent collected ukiyo-e woodblock prints, such as those by Hiroshige and Hokusai.  He was also exposed to much Impressionist work in Paris, as Theo had a collection of Impressionism paintings in his gallery. Vincent befriended many other important artists who were living in Paris at the time.</a:t>
            </a:r>
          </a:p>
        </p:txBody>
      </p:sp>
    </p:spTree>
    <p:extLst>
      <p:ext uri="{BB962C8B-B14F-4D97-AF65-F5344CB8AC3E}">
        <p14:creationId xmlns:p14="http://schemas.microsoft.com/office/powerpoint/2010/main" val="1473855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Japonaiserie (after Hiroshige) - Vincent van Go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726" y="0"/>
            <a:ext cx="578815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59263" y="3105835"/>
            <a:ext cx="2954720" cy="646331"/>
          </a:xfrm>
          <a:prstGeom prst="rect">
            <a:avLst/>
          </a:prstGeom>
        </p:spPr>
        <p:txBody>
          <a:bodyPr wrap="none">
            <a:spAutoFit/>
          </a:bodyPr>
          <a:lstStyle/>
          <a:p>
            <a:pPr fontAlgn="base"/>
            <a:r>
              <a:rPr lang="en-US" dirty="0">
                <a:solidFill>
                  <a:srgbClr val="4D4D4D"/>
                </a:solidFill>
                <a:latin typeface="Arial" panose="020B0604020202020204" pitchFamily="34" charset="0"/>
              </a:rPr>
              <a:t>Plum Tree (after Hiroshige)</a:t>
            </a:r>
          </a:p>
          <a:p>
            <a:pPr fontAlgn="base"/>
            <a:r>
              <a:rPr lang="en-US" b="0" i="0" dirty="0">
                <a:solidFill>
                  <a:srgbClr val="4D4D4D"/>
                </a:solidFill>
                <a:effectLst/>
                <a:latin typeface="Arial" panose="020B0604020202020204" pitchFamily="34" charset="0"/>
              </a:rPr>
              <a:t>1887</a:t>
            </a:r>
          </a:p>
        </p:txBody>
      </p:sp>
    </p:spTree>
    <p:extLst>
      <p:ext uri="{BB962C8B-B14F-4D97-AF65-F5344CB8AC3E}">
        <p14:creationId xmlns:p14="http://schemas.microsoft.com/office/powerpoint/2010/main" val="41791026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LATTEN" val="true"/>
</p:tagLst>
</file>

<file path=ppt/tags/tag2.xml><?xml version="1.0" encoding="utf-8"?>
<p:tagLst xmlns:a="http://schemas.openxmlformats.org/drawingml/2006/main" xmlns:r="http://schemas.openxmlformats.org/officeDocument/2006/relationships" xmlns:p="http://schemas.openxmlformats.org/presentationml/2006/main">
  <p:tag name="FLATTEN" val="true"/>
</p:tagLst>
</file>

<file path=ppt/tags/tag3.xml><?xml version="1.0" encoding="utf-8"?>
<p:tagLst xmlns:a="http://schemas.openxmlformats.org/drawingml/2006/main" xmlns:r="http://schemas.openxmlformats.org/officeDocument/2006/relationships" xmlns:p="http://schemas.openxmlformats.org/presentationml/2006/main">
  <p:tag name="FLATTEN" val="true"/>
</p:tagLst>
</file>

<file path=ppt/tags/tag4.xml><?xml version="1.0" encoding="utf-8"?>
<p:tagLst xmlns:a="http://schemas.openxmlformats.org/drawingml/2006/main" xmlns:r="http://schemas.openxmlformats.org/officeDocument/2006/relationships" xmlns:p="http://schemas.openxmlformats.org/presentationml/2006/main">
  <p:tag name="FLATTEN" val="true"/>
</p:tagLst>
</file>

<file path=ppt/tags/tag5.xml><?xml version="1.0" encoding="utf-8"?>
<p:tagLst xmlns:a="http://schemas.openxmlformats.org/drawingml/2006/main" xmlns:r="http://schemas.openxmlformats.org/officeDocument/2006/relationships" xmlns:p="http://schemas.openxmlformats.org/presentationml/2006/main">
  <p:tag name="FLATTEN" val="true"/>
</p:tagLst>
</file>

<file path=ppt/tags/tag6.xml><?xml version="1.0" encoding="utf-8"?>
<p:tagLst xmlns:a="http://schemas.openxmlformats.org/drawingml/2006/main" xmlns:r="http://schemas.openxmlformats.org/officeDocument/2006/relationships" xmlns:p="http://schemas.openxmlformats.org/presentationml/2006/main">
  <p:tag name="FLATTEN" val="true"/>
</p:tagLst>
</file>

<file path=ppt/tags/tag7.xml><?xml version="1.0" encoding="utf-8"?>
<p:tagLst xmlns:a="http://schemas.openxmlformats.org/drawingml/2006/main" xmlns:r="http://schemas.openxmlformats.org/officeDocument/2006/relationships" xmlns:p="http://schemas.openxmlformats.org/presentationml/2006/main">
  <p:tag name="FLATTEN"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3334</TotalTime>
  <Words>1006</Words>
  <Application>Microsoft Office PowerPoint</Application>
  <PresentationFormat>Widescreen</PresentationFormat>
  <Paragraphs>83</Paragraphs>
  <Slides>41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41</vt:i4>
      </vt:variant>
    </vt:vector>
  </HeadingPairs>
  <TitlesOfParts>
    <vt:vector size="43"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Jackson</dc:creator>
  <cp:lastModifiedBy>Christine Melo</cp:lastModifiedBy>
  <cp:revision>40</cp:revision>
  <dcterms:created xsi:type="dcterms:W3CDTF">2015-02-18T02:03:40Z</dcterms:created>
  <dcterms:modified xsi:type="dcterms:W3CDTF">2024-01-21T16:20:55Z</dcterms:modified>
</cp:coreProperties>
</file>